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av" ContentType="audio/x-wav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1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4"/>
  </p:notesMasterIdLst>
  <p:sldIdLst>
    <p:sldId id="3959" r:id="rId2"/>
    <p:sldId id="452" r:id="rId3"/>
    <p:sldId id="3981" r:id="rId4"/>
    <p:sldId id="3960" r:id="rId5"/>
    <p:sldId id="3952" r:id="rId6"/>
    <p:sldId id="3970" r:id="rId7"/>
    <p:sldId id="3965" r:id="rId8"/>
    <p:sldId id="3964" r:id="rId9"/>
    <p:sldId id="3977" r:id="rId10"/>
    <p:sldId id="446" r:id="rId11"/>
    <p:sldId id="3953" r:id="rId12"/>
    <p:sldId id="3976" r:id="rId1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黄 子" initials="黄" lastIdx="1" clrIdx="0"/>
  <p:cmAuthor id="2" name="X240S" initials="X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DA37D80-6434-44D0-A028-1B22A696006F}" styleName="浅色样式 3 - 强调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16DA210-FB5B-4158-B5E0-FEB733F419BA}" styleName="浅色样式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652" autoAdjust="0"/>
    <p:restoredTop sz="88760" autoAdjust="0"/>
  </p:normalViewPr>
  <p:slideViewPr>
    <p:cSldViewPr snapToGrid="0">
      <p:cViewPr varScale="1">
        <p:scale>
          <a:sx n="76" d="100"/>
          <a:sy n="76" d="100"/>
        </p:scale>
        <p:origin x="82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8F90B7-335C-4E85-BFCD-87BED3832F47}" type="datetimeFigureOut">
              <a:rPr lang="zh-CN" altLang="en-US" smtClean="0"/>
              <a:t>2023/2/27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01803A-805C-4A1E-9B42-7006706B380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algn="just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80374C9-FA13-47D4-AB72-9DB66F8D76D4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01803A-805C-4A1E-9B42-7006706B380D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C27E3-84BF-4AE1-978D-62C5A220315C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01803A-805C-4A1E-9B42-7006706B380D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01803A-805C-4A1E-9B42-7006706B380D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01803A-805C-4A1E-9B42-7006706B380D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01803A-805C-4A1E-9B42-7006706B380D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48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algn="just"/>
            <a:endParaRPr lang="zh-CN" altLang="en-US" dirty="0"/>
          </a:p>
        </p:txBody>
      </p:sp>
      <p:sp>
        <p:nvSpPr>
          <p:cNvPr id="2048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5pPr>
            <a:lvl6pPr marL="25146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6pPr>
            <a:lvl7pPr marL="29718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7pPr>
            <a:lvl8pPr marL="34290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8pPr>
            <a:lvl9pPr marL="38862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9pPr>
          </a:lstStyle>
          <a:p>
            <a:pPr defTabSz="684530" fontAlgn="base">
              <a:spcBef>
                <a:spcPct val="0"/>
              </a:spcBef>
              <a:spcAft>
                <a:spcPct val="0"/>
              </a:spcAft>
            </a:pPr>
            <a:fld id="{1B3D17D1-7C70-4DC7-A29C-55375C467B17}" type="slidenum">
              <a:rPr lang="en-US" altLang="zh-CN" sz="1200" smtClean="0">
                <a:latin typeface="Calibri" panose="020F0502020204030204" pitchFamily="34" charset="0"/>
              </a:rPr>
              <a:t>8</a:t>
            </a:fld>
            <a:endParaRPr lang="en-US" altLang="zh-CN" sz="1200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48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algn="just"/>
            <a:endParaRPr lang="zh-CN" altLang="en-US" dirty="0"/>
          </a:p>
        </p:txBody>
      </p:sp>
      <p:sp>
        <p:nvSpPr>
          <p:cNvPr id="2048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5pPr>
            <a:lvl6pPr marL="25146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6pPr>
            <a:lvl7pPr marL="29718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7pPr>
            <a:lvl8pPr marL="34290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8pPr>
            <a:lvl9pPr marL="38862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9pPr>
          </a:lstStyle>
          <a:p>
            <a:pPr defTabSz="684530" fontAlgn="base">
              <a:spcBef>
                <a:spcPct val="0"/>
              </a:spcBef>
              <a:spcAft>
                <a:spcPct val="0"/>
              </a:spcAft>
            </a:pPr>
            <a:fld id="{1B3D17D1-7C70-4DC7-A29C-55375C467B17}" type="slidenum">
              <a:rPr lang="en-US" altLang="zh-CN" sz="1200" smtClean="0">
                <a:latin typeface="Calibri" panose="020F0502020204030204" pitchFamily="34" charset="0"/>
              </a:rPr>
              <a:t>9</a:t>
            </a:fld>
            <a:endParaRPr lang="en-US" altLang="zh-CN" sz="1200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1024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5pPr>
            <a:lvl6pPr marL="25146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6pPr>
            <a:lvl7pPr marL="29718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7pPr>
            <a:lvl8pPr marL="34290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8pPr>
            <a:lvl9pPr marL="38862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9pPr>
          </a:lstStyle>
          <a:p>
            <a:pPr defTabSz="684530" fontAlgn="base">
              <a:spcBef>
                <a:spcPct val="0"/>
              </a:spcBef>
              <a:spcAft>
                <a:spcPct val="0"/>
              </a:spcAft>
            </a:pPr>
            <a:fld id="{D06BB4F3-A666-43C6-9293-B5E4679C6F29}" type="slidenum">
              <a:rPr lang="en-US" altLang="zh-CN" sz="1200" smtClean="0">
                <a:latin typeface="Calibri" panose="020F0502020204030204" pitchFamily="34" charset="0"/>
              </a:rPr>
              <a:t>10</a:t>
            </a:fld>
            <a:endParaRPr lang="en-US" altLang="zh-CN" sz="1200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BFAB1-4F63-411A-9392-CAC011383423}" type="datetimeFigureOut">
              <a:rPr lang="zh-CN" altLang="en-US" smtClean="0"/>
              <a:t>2023/2/27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6FD35-5C0F-416D-B732-6D6E6354597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BFAB1-4F63-411A-9392-CAC011383423}" type="datetimeFigureOut">
              <a:rPr lang="zh-CN" altLang="en-US" smtClean="0"/>
              <a:t>2023/2/27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6FD35-5C0F-416D-B732-6D6E6354597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BFAB1-4F63-411A-9392-CAC011383423}" type="datetimeFigureOut">
              <a:rPr lang="zh-CN" altLang="en-US" smtClean="0"/>
              <a:t>2023/2/27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6FD35-5C0F-416D-B732-6D6E6354597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0" y="552451"/>
            <a:ext cx="560917" cy="56938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/>
          </a:p>
        </p:txBody>
      </p:sp>
      <p:sp>
        <p:nvSpPr>
          <p:cNvPr id="5" name="矩形 4"/>
          <p:cNvSpPr/>
          <p:nvPr userDrawn="1"/>
        </p:nvSpPr>
        <p:spPr>
          <a:xfrm>
            <a:off x="605367" y="552451"/>
            <a:ext cx="114300" cy="56938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2022/9/9</a:t>
            </a:r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深圳市九音科技有限公司</a:t>
            </a: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543B02-B5C3-48B4-A10E-C9FED9D43D25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  <p:transition spd="slow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BFAB1-4F63-411A-9392-CAC011383423}" type="datetimeFigureOut">
              <a:rPr lang="zh-CN" altLang="en-US" smtClean="0"/>
              <a:t>2023/2/27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6FD35-5C0F-416D-B732-6D6E6354597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BFAB1-4F63-411A-9392-CAC011383423}" type="datetimeFigureOut">
              <a:rPr lang="zh-CN" altLang="en-US" smtClean="0"/>
              <a:t>2023/2/27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6FD35-5C0F-416D-B732-6D6E6354597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BFAB1-4F63-411A-9392-CAC011383423}" type="datetimeFigureOut">
              <a:rPr lang="zh-CN" altLang="en-US" smtClean="0"/>
              <a:t>2023/2/27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6FD35-5C0F-416D-B732-6D6E6354597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BFAB1-4F63-411A-9392-CAC011383423}" type="datetimeFigureOut">
              <a:rPr lang="zh-CN" altLang="en-US" smtClean="0"/>
              <a:t>2023/2/27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6FD35-5C0F-416D-B732-6D6E6354597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BFAB1-4F63-411A-9392-CAC011383423}" type="datetimeFigureOut">
              <a:rPr lang="zh-CN" altLang="en-US" smtClean="0"/>
              <a:t>2023/2/27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6FD35-5C0F-416D-B732-6D6E6354597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BFAB1-4F63-411A-9392-CAC011383423}" type="datetimeFigureOut">
              <a:rPr lang="zh-CN" altLang="en-US" smtClean="0"/>
              <a:t>2023/2/27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6FD35-5C0F-416D-B732-6D6E6354597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BFAB1-4F63-411A-9392-CAC011383423}" type="datetimeFigureOut">
              <a:rPr lang="zh-CN" altLang="en-US" smtClean="0"/>
              <a:t>2023/2/27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6FD35-5C0F-416D-B732-6D6E6354597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BFAB1-4F63-411A-9392-CAC011383423}" type="datetimeFigureOut">
              <a:rPr lang="zh-CN" altLang="en-US" smtClean="0"/>
              <a:t>2023/2/27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6FD35-5C0F-416D-B732-6D6E6354597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2BFAB1-4F63-411A-9392-CAC011383423}" type="datetimeFigureOut">
              <a:rPr lang="zh-CN" altLang="en-US" smtClean="0"/>
              <a:t>2023/2/27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16FD35-5C0F-416D-B732-6D6E6354597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dev.soundec.com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13" Type="http://schemas.openxmlformats.org/officeDocument/2006/relationships/image" Target="../media/image18.jpeg"/><Relationship Id="rId18" Type="http://schemas.openxmlformats.org/officeDocument/2006/relationships/image" Target="../media/image23.png"/><Relationship Id="rId3" Type="http://schemas.openxmlformats.org/officeDocument/2006/relationships/image" Target="../media/image8.jpeg"/><Relationship Id="rId7" Type="http://schemas.openxmlformats.org/officeDocument/2006/relationships/image" Target="../media/image12.jpeg"/><Relationship Id="rId12" Type="http://schemas.openxmlformats.org/officeDocument/2006/relationships/image" Target="../media/image17.png"/><Relationship Id="rId17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1.png"/><Relationship Id="rId20" Type="http://schemas.microsoft.com/office/2007/relationships/hdphoto" Target="../media/hdphoto1.wdp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jpeg"/><Relationship Id="rId11" Type="http://schemas.openxmlformats.org/officeDocument/2006/relationships/image" Target="../media/image16.png"/><Relationship Id="rId5" Type="http://schemas.openxmlformats.org/officeDocument/2006/relationships/image" Target="../media/image10.jpeg"/><Relationship Id="rId15" Type="http://schemas.openxmlformats.org/officeDocument/2006/relationships/image" Target="../media/image20.png"/><Relationship Id="rId10" Type="http://schemas.openxmlformats.org/officeDocument/2006/relationships/image" Target="../media/image15.png"/><Relationship Id="rId19" Type="http://schemas.openxmlformats.org/officeDocument/2006/relationships/image" Target="../media/image24.png"/><Relationship Id="rId4" Type="http://schemas.openxmlformats.org/officeDocument/2006/relationships/image" Target="../media/image9.jpe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microsoft.com/office/2007/relationships/media" Target="../media/media2.wav"/><Relationship Id="rId7" Type="http://schemas.openxmlformats.org/officeDocument/2006/relationships/image" Target="../media/image28.png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12.xml"/><Relationship Id="rId10" Type="http://schemas.openxmlformats.org/officeDocument/2006/relationships/image" Target="../media/image30.png"/><Relationship Id="rId4" Type="http://schemas.openxmlformats.org/officeDocument/2006/relationships/audio" Target="../media/media2.wav"/><Relationship Id="rId9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3.jpeg"/><Relationship Id="rId5" Type="http://schemas.openxmlformats.org/officeDocument/2006/relationships/image" Target="../media/image32.png"/><Relationship Id="rId4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5.jpeg"/><Relationship Id="rId4" Type="http://schemas.openxmlformats.org/officeDocument/2006/relationships/image" Target="../media/image3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7.png"/><Relationship Id="rId4" Type="http://schemas.openxmlformats.org/officeDocument/2006/relationships/image" Target="../media/image3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jpeg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40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.xml"/><Relationship Id="rId6" Type="http://schemas.openxmlformats.org/officeDocument/2006/relationships/image" Target="../media/image39.jpeg"/><Relationship Id="rId5" Type="http://schemas.openxmlformats.org/officeDocument/2006/relationships/image" Target="../media/image38.png"/><Relationship Id="rId4" Type="http://schemas.openxmlformats.org/officeDocument/2006/relationships/image" Target="../media/image36.png"/><Relationship Id="rId9" Type="http://schemas.openxmlformats.org/officeDocument/2006/relationships/image" Target="../media/image4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/private/var/folders/4l/w4q5nvpd1dz44mqc998fxlp80000gn/T/com.kingsoft.wpsoffice.mac/photoedit2/20230227142816/temp.pngtemp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图片 1" descr="九音2logo-0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735" y="2961005"/>
            <a:ext cx="858520" cy="93535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786255" y="3136900"/>
            <a:ext cx="657479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sym typeface="+mn-ea"/>
              </a:rPr>
              <a:t>SNC8x</a:t>
            </a:r>
            <a:r>
              <a:rPr lang="zh-CN" altLang="en-US" sz="3200" dirty="0">
                <a:solidFill>
                  <a:schemeClr val="bg1"/>
                </a:solidFill>
                <a:sym typeface="+mn-ea"/>
              </a:rPr>
              <a:t>系列专业音频处理器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7900670" y="5699760"/>
            <a:ext cx="657479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sym typeface="+mn-ea"/>
              </a:rPr>
              <a:t>深圳市九音科技有限公司</a:t>
            </a:r>
            <a:endParaRPr lang="en-US" altLang="zh-CN" sz="2400" dirty="0">
              <a:solidFill>
                <a:schemeClr val="bg1"/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7" name="Picture 64" hidden="1"/>
          <p:cNvPicPr>
            <a:picLocks noGrp="1" noSelect="1" noRot="1" noChangeAspect="1" noMove="1" noResize="1" noChangeShapeType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7318" y="23607184"/>
            <a:ext cx="2637367" cy="6815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30" name="文本框 55"/>
          <p:cNvSpPr txBox="1">
            <a:spLocks noChangeArrowheads="1"/>
          </p:cNvSpPr>
          <p:nvPr/>
        </p:nvSpPr>
        <p:spPr bwMode="auto">
          <a:xfrm>
            <a:off x="840318" y="539751"/>
            <a:ext cx="8538633" cy="58356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SNC8x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主要参数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452367" y="1426668"/>
            <a:ext cx="11287267" cy="5112773"/>
            <a:chOff x="380187" y="1006044"/>
            <a:chExt cx="8465450" cy="3834580"/>
          </a:xfrm>
        </p:grpSpPr>
        <p:sp>
          <p:nvSpPr>
            <p:cNvPr id="7" name="任意多边形: 形状 10"/>
            <p:cNvSpPr/>
            <p:nvPr/>
          </p:nvSpPr>
          <p:spPr>
            <a:xfrm>
              <a:off x="3356719" y="1667438"/>
              <a:ext cx="1040157" cy="1057344"/>
            </a:xfrm>
            <a:custGeom>
              <a:avLst/>
              <a:gdLst/>
              <a:ahLst/>
              <a:cxnLst/>
              <a:rect l="0" t="0" r="0" b="0"/>
              <a:pathLst>
                <a:path w="1209379" h="1211925">
                  <a:moveTo>
                    <a:pt x="0" y="296082"/>
                  </a:moveTo>
                  <a:lnTo>
                    <a:pt x="300069" y="296082"/>
                  </a:lnTo>
                  <a:cubicBezTo>
                    <a:pt x="300069" y="296082"/>
                    <a:pt x="380129" y="295357"/>
                    <a:pt x="389750" y="264830"/>
                  </a:cubicBezTo>
                  <a:cubicBezTo>
                    <a:pt x="389750" y="264830"/>
                    <a:pt x="396868" y="249567"/>
                    <a:pt x="383040" y="232124"/>
                  </a:cubicBezTo>
                  <a:cubicBezTo>
                    <a:pt x="383040" y="232124"/>
                    <a:pt x="365573" y="200871"/>
                    <a:pt x="347378" y="184880"/>
                  </a:cubicBezTo>
                  <a:cubicBezTo>
                    <a:pt x="329183" y="168890"/>
                    <a:pt x="315353" y="99843"/>
                    <a:pt x="347378" y="56234"/>
                  </a:cubicBezTo>
                  <a:cubicBezTo>
                    <a:pt x="379401" y="12625"/>
                    <a:pt x="423798" y="0"/>
                    <a:pt x="468195" y="0"/>
                  </a:cubicBezTo>
                  <a:cubicBezTo>
                    <a:pt x="512592" y="7537"/>
                    <a:pt x="551893" y="22800"/>
                    <a:pt x="575912" y="70770"/>
                  </a:cubicBezTo>
                  <a:cubicBezTo>
                    <a:pt x="599930" y="118740"/>
                    <a:pt x="588286" y="162350"/>
                    <a:pt x="559899" y="195783"/>
                  </a:cubicBezTo>
                  <a:cubicBezTo>
                    <a:pt x="531515" y="229217"/>
                    <a:pt x="520598" y="251020"/>
                    <a:pt x="523510" y="259743"/>
                  </a:cubicBezTo>
                  <a:cubicBezTo>
                    <a:pt x="526421" y="268464"/>
                    <a:pt x="530789" y="280820"/>
                    <a:pt x="557716" y="289541"/>
                  </a:cubicBezTo>
                  <a:cubicBezTo>
                    <a:pt x="584646" y="298264"/>
                    <a:pt x="637777" y="296082"/>
                    <a:pt x="637777" y="296082"/>
                  </a:cubicBezTo>
                  <a:lnTo>
                    <a:pt x="916530" y="296082"/>
                  </a:lnTo>
                  <a:lnTo>
                    <a:pt x="916530" y="567185"/>
                  </a:lnTo>
                  <a:cubicBezTo>
                    <a:pt x="916530" y="567185"/>
                    <a:pt x="914348" y="667484"/>
                    <a:pt x="942005" y="679841"/>
                  </a:cubicBezTo>
                  <a:cubicBezTo>
                    <a:pt x="969661" y="692197"/>
                    <a:pt x="985674" y="674753"/>
                    <a:pt x="991564" y="668940"/>
                  </a:cubicBezTo>
                  <a:cubicBezTo>
                    <a:pt x="991564" y="668940"/>
                    <a:pt x="1035895" y="630418"/>
                    <a:pt x="1052630" y="626058"/>
                  </a:cubicBezTo>
                  <a:cubicBezTo>
                    <a:pt x="1069373" y="621696"/>
                    <a:pt x="1128326" y="609341"/>
                    <a:pt x="1175636" y="660217"/>
                  </a:cubicBezTo>
                  <a:cubicBezTo>
                    <a:pt x="1222939" y="711095"/>
                    <a:pt x="1212018" y="789587"/>
                    <a:pt x="1193831" y="821568"/>
                  </a:cubicBezTo>
                  <a:cubicBezTo>
                    <a:pt x="1175636" y="853548"/>
                    <a:pt x="1134756" y="883705"/>
                    <a:pt x="1088176" y="882413"/>
                  </a:cubicBezTo>
                  <a:cubicBezTo>
                    <a:pt x="1088176" y="882413"/>
                    <a:pt x="1047432" y="882869"/>
                    <a:pt x="1022884" y="859826"/>
                  </a:cubicBezTo>
                  <a:cubicBezTo>
                    <a:pt x="998336" y="836783"/>
                    <a:pt x="969859" y="822069"/>
                    <a:pt x="963969" y="819622"/>
                  </a:cubicBezTo>
                  <a:cubicBezTo>
                    <a:pt x="958079" y="817175"/>
                    <a:pt x="938440" y="814720"/>
                    <a:pt x="930590" y="837269"/>
                  </a:cubicBezTo>
                  <a:cubicBezTo>
                    <a:pt x="922731" y="859826"/>
                    <a:pt x="916355" y="869136"/>
                    <a:pt x="916355" y="920216"/>
                  </a:cubicBezTo>
                  <a:lnTo>
                    <a:pt x="916355" y="1211820"/>
                  </a:lnTo>
                  <a:lnTo>
                    <a:pt x="644867" y="1211820"/>
                  </a:lnTo>
                  <a:cubicBezTo>
                    <a:pt x="644867" y="1211820"/>
                    <a:pt x="530975" y="1215818"/>
                    <a:pt x="526060" y="1174565"/>
                  </a:cubicBezTo>
                  <a:cubicBezTo>
                    <a:pt x="526060" y="1174565"/>
                    <a:pt x="521530" y="1160224"/>
                    <a:pt x="534015" y="1144545"/>
                  </a:cubicBezTo>
                  <a:cubicBezTo>
                    <a:pt x="548867" y="1120764"/>
                    <a:pt x="561293" y="1108604"/>
                    <a:pt x="573968" y="1091231"/>
                  </a:cubicBezTo>
                  <a:cubicBezTo>
                    <a:pt x="573968" y="1091231"/>
                    <a:pt x="611494" y="1013308"/>
                    <a:pt x="559802" y="958459"/>
                  </a:cubicBezTo>
                  <a:cubicBezTo>
                    <a:pt x="559802" y="958459"/>
                    <a:pt x="521282" y="913786"/>
                    <a:pt x="455426" y="915032"/>
                  </a:cubicBezTo>
                  <a:cubicBezTo>
                    <a:pt x="392800" y="921234"/>
                    <a:pt x="369688" y="945805"/>
                    <a:pt x="356516" y="960944"/>
                  </a:cubicBezTo>
                  <a:cubicBezTo>
                    <a:pt x="344189" y="975110"/>
                    <a:pt x="316742" y="1020916"/>
                    <a:pt x="335889" y="1074351"/>
                  </a:cubicBezTo>
                  <a:cubicBezTo>
                    <a:pt x="335889" y="1074351"/>
                    <a:pt x="345333" y="1093214"/>
                    <a:pt x="356019" y="1106864"/>
                  </a:cubicBezTo>
                  <a:cubicBezTo>
                    <a:pt x="385096" y="1144340"/>
                    <a:pt x="406965" y="1169655"/>
                    <a:pt x="385842" y="1188762"/>
                  </a:cubicBezTo>
                  <a:cubicBezTo>
                    <a:pt x="369439" y="1205390"/>
                    <a:pt x="341853" y="1211820"/>
                    <a:pt x="300233" y="1211820"/>
                  </a:cubicBezTo>
                  <a:lnTo>
                    <a:pt x="0" y="1211820"/>
                  </a:lnTo>
                  <a:lnTo>
                    <a:pt x="0" y="925026"/>
                  </a:lnTo>
                  <a:cubicBezTo>
                    <a:pt x="0" y="925026"/>
                    <a:pt x="-1691" y="811779"/>
                    <a:pt x="39547" y="818155"/>
                  </a:cubicBezTo>
                  <a:cubicBezTo>
                    <a:pt x="39547" y="818155"/>
                    <a:pt x="65566" y="821583"/>
                    <a:pt x="94532" y="847567"/>
                  </a:cubicBezTo>
                  <a:cubicBezTo>
                    <a:pt x="123496" y="873552"/>
                    <a:pt x="156389" y="889238"/>
                    <a:pt x="205482" y="877960"/>
                  </a:cubicBezTo>
                  <a:cubicBezTo>
                    <a:pt x="254576" y="866689"/>
                    <a:pt x="280595" y="824038"/>
                    <a:pt x="287468" y="799520"/>
                  </a:cubicBezTo>
                  <a:cubicBezTo>
                    <a:pt x="294341" y="775010"/>
                    <a:pt x="312014" y="703923"/>
                    <a:pt x="247211" y="646073"/>
                  </a:cubicBezTo>
                  <a:cubicBezTo>
                    <a:pt x="247211" y="646073"/>
                    <a:pt x="204501" y="608812"/>
                    <a:pt x="148534" y="625482"/>
                  </a:cubicBezTo>
                  <a:cubicBezTo>
                    <a:pt x="148534" y="625482"/>
                    <a:pt x="118833" y="635042"/>
                    <a:pt x="99441" y="654407"/>
                  </a:cubicBezTo>
                  <a:cubicBezTo>
                    <a:pt x="80049" y="673772"/>
                    <a:pt x="55257" y="692157"/>
                    <a:pt x="36111" y="687744"/>
                  </a:cubicBezTo>
                  <a:cubicBezTo>
                    <a:pt x="16964" y="683333"/>
                    <a:pt x="3218" y="651956"/>
                    <a:pt x="0" y="620089"/>
                  </a:cubicBezTo>
                  <a:cubicBezTo>
                    <a:pt x="0" y="588223"/>
                    <a:pt x="0" y="548022"/>
                    <a:pt x="0" y="547531"/>
                  </a:cubicBezTo>
                  <a:lnTo>
                    <a:pt x="0" y="296082"/>
                  </a:lnTo>
                  <a:close/>
                </a:path>
              </a:pathLst>
            </a:cu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/>
            <a:lstStyle/>
            <a:p>
              <a:endPara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任意多边形: 形状 11"/>
            <p:cNvSpPr/>
            <p:nvPr/>
          </p:nvSpPr>
          <p:spPr>
            <a:xfrm flipV="1">
              <a:off x="4145180" y="1925245"/>
              <a:ext cx="1040157" cy="1059942"/>
            </a:xfrm>
            <a:custGeom>
              <a:avLst/>
              <a:gdLst/>
              <a:ahLst/>
              <a:cxnLst/>
              <a:rect l="0" t="0" r="0" b="0"/>
              <a:pathLst>
                <a:path w="1209379" h="1214902">
                  <a:moveTo>
                    <a:pt x="0" y="297421"/>
                  </a:moveTo>
                  <a:lnTo>
                    <a:pt x="302404" y="297276"/>
                  </a:lnTo>
                  <a:cubicBezTo>
                    <a:pt x="302404" y="297276"/>
                    <a:pt x="381117" y="293668"/>
                    <a:pt x="389750" y="268305"/>
                  </a:cubicBezTo>
                  <a:cubicBezTo>
                    <a:pt x="389750" y="268305"/>
                    <a:pt x="396837" y="256379"/>
                    <a:pt x="382422" y="230773"/>
                  </a:cubicBezTo>
                  <a:cubicBezTo>
                    <a:pt x="382422" y="230773"/>
                    <a:pt x="365772" y="208400"/>
                    <a:pt x="346885" y="183045"/>
                  </a:cubicBezTo>
                  <a:cubicBezTo>
                    <a:pt x="326257" y="164152"/>
                    <a:pt x="315572" y="103248"/>
                    <a:pt x="346139" y="58998"/>
                  </a:cubicBezTo>
                  <a:cubicBezTo>
                    <a:pt x="376924" y="14434"/>
                    <a:pt x="428894" y="-1906"/>
                    <a:pt x="467912" y="0"/>
                  </a:cubicBezTo>
                  <a:cubicBezTo>
                    <a:pt x="515627" y="7043"/>
                    <a:pt x="557341" y="22754"/>
                    <a:pt x="578501" y="72422"/>
                  </a:cubicBezTo>
                  <a:cubicBezTo>
                    <a:pt x="604650" y="131338"/>
                    <a:pt x="587448" y="173846"/>
                    <a:pt x="546502" y="216119"/>
                  </a:cubicBezTo>
                  <a:cubicBezTo>
                    <a:pt x="524075" y="240221"/>
                    <a:pt x="522655" y="255720"/>
                    <a:pt x="525567" y="264458"/>
                  </a:cubicBezTo>
                  <a:cubicBezTo>
                    <a:pt x="528477" y="273193"/>
                    <a:pt x="533431" y="278405"/>
                    <a:pt x="560359" y="287142"/>
                  </a:cubicBezTo>
                  <a:cubicBezTo>
                    <a:pt x="587288" y="295878"/>
                    <a:pt x="638149" y="297608"/>
                    <a:pt x="638149" y="297608"/>
                  </a:cubicBezTo>
                  <a:lnTo>
                    <a:pt x="916902" y="297608"/>
                  </a:lnTo>
                  <a:lnTo>
                    <a:pt x="916530" y="571169"/>
                  </a:lnTo>
                  <a:cubicBezTo>
                    <a:pt x="916530" y="571169"/>
                    <a:pt x="914348" y="671639"/>
                    <a:pt x="942005" y="684015"/>
                  </a:cubicBezTo>
                  <a:cubicBezTo>
                    <a:pt x="969661" y="696391"/>
                    <a:pt x="985674" y="678919"/>
                    <a:pt x="991564" y="673095"/>
                  </a:cubicBezTo>
                  <a:cubicBezTo>
                    <a:pt x="991564" y="673095"/>
                    <a:pt x="1035895" y="634508"/>
                    <a:pt x="1052630" y="630140"/>
                  </a:cubicBezTo>
                  <a:cubicBezTo>
                    <a:pt x="1069373" y="625771"/>
                    <a:pt x="1128326" y="613396"/>
                    <a:pt x="1175636" y="664357"/>
                  </a:cubicBezTo>
                  <a:cubicBezTo>
                    <a:pt x="1222939" y="715320"/>
                    <a:pt x="1212018" y="793949"/>
                    <a:pt x="1193831" y="825983"/>
                  </a:cubicBezTo>
                  <a:cubicBezTo>
                    <a:pt x="1175636" y="858017"/>
                    <a:pt x="1134756" y="888220"/>
                    <a:pt x="1088176" y="886928"/>
                  </a:cubicBezTo>
                  <a:cubicBezTo>
                    <a:pt x="1088176" y="886928"/>
                    <a:pt x="1047432" y="887384"/>
                    <a:pt x="1022884" y="864295"/>
                  </a:cubicBezTo>
                  <a:cubicBezTo>
                    <a:pt x="998336" y="841221"/>
                    <a:pt x="969859" y="826485"/>
                    <a:pt x="963969" y="824030"/>
                  </a:cubicBezTo>
                  <a:cubicBezTo>
                    <a:pt x="958079" y="821575"/>
                    <a:pt x="938440" y="819120"/>
                    <a:pt x="930590" y="841708"/>
                  </a:cubicBezTo>
                  <a:cubicBezTo>
                    <a:pt x="922731" y="864295"/>
                    <a:pt x="916355" y="873628"/>
                    <a:pt x="916355" y="924798"/>
                  </a:cubicBezTo>
                  <a:lnTo>
                    <a:pt x="916355" y="1214731"/>
                  </a:lnTo>
                  <a:lnTo>
                    <a:pt x="644867" y="1214731"/>
                  </a:lnTo>
                  <a:cubicBezTo>
                    <a:pt x="644867" y="1214731"/>
                    <a:pt x="529988" y="1216897"/>
                    <a:pt x="526060" y="1179573"/>
                  </a:cubicBezTo>
                  <a:cubicBezTo>
                    <a:pt x="526060" y="1179573"/>
                    <a:pt x="520661" y="1167786"/>
                    <a:pt x="540789" y="1138320"/>
                  </a:cubicBezTo>
                  <a:cubicBezTo>
                    <a:pt x="560917" y="1108855"/>
                    <a:pt x="578100" y="1096087"/>
                    <a:pt x="586446" y="1071045"/>
                  </a:cubicBezTo>
                  <a:cubicBezTo>
                    <a:pt x="586446" y="1071045"/>
                    <a:pt x="602647" y="1003276"/>
                    <a:pt x="560917" y="962517"/>
                  </a:cubicBezTo>
                  <a:cubicBezTo>
                    <a:pt x="560917" y="962517"/>
                    <a:pt x="517715" y="914394"/>
                    <a:pt x="454874" y="918810"/>
                  </a:cubicBezTo>
                  <a:cubicBezTo>
                    <a:pt x="392037" y="923225"/>
                    <a:pt x="366017" y="949749"/>
                    <a:pt x="353744" y="963992"/>
                  </a:cubicBezTo>
                  <a:cubicBezTo>
                    <a:pt x="341470" y="978234"/>
                    <a:pt x="315451" y="1026357"/>
                    <a:pt x="334598" y="1079884"/>
                  </a:cubicBezTo>
                  <a:cubicBezTo>
                    <a:pt x="334598" y="1079884"/>
                    <a:pt x="351780" y="1114753"/>
                    <a:pt x="370926" y="1132430"/>
                  </a:cubicBezTo>
                  <a:cubicBezTo>
                    <a:pt x="390072" y="1150108"/>
                    <a:pt x="401855" y="1177118"/>
                    <a:pt x="384182" y="1191847"/>
                  </a:cubicBezTo>
                  <a:cubicBezTo>
                    <a:pt x="366508" y="1206584"/>
                    <a:pt x="319379" y="1210999"/>
                    <a:pt x="300233" y="1214731"/>
                  </a:cubicBezTo>
                  <a:lnTo>
                    <a:pt x="0" y="1214731"/>
                  </a:lnTo>
                  <a:lnTo>
                    <a:pt x="0" y="929617"/>
                  </a:lnTo>
                  <a:cubicBezTo>
                    <a:pt x="0" y="929617"/>
                    <a:pt x="-1691" y="816172"/>
                    <a:pt x="39547" y="822556"/>
                  </a:cubicBezTo>
                  <a:cubicBezTo>
                    <a:pt x="39547" y="822556"/>
                    <a:pt x="65566" y="825998"/>
                    <a:pt x="94531" y="852021"/>
                  </a:cubicBezTo>
                  <a:cubicBezTo>
                    <a:pt x="123496" y="878051"/>
                    <a:pt x="156389" y="893768"/>
                    <a:pt x="205482" y="882466"/>
                  </a:cubicBezTo>
                  <a:cubicBezTo>
                    <a:pt x="254576" y="871173"/>
                    <a:pt x="277052" y="826895"/>
                    <a:pt x="285749" y="803898"/>
                  </a:cubicBezTo>
                  <a:cubicBezTo>
                    <a:pt x="292709" y="781652"/>
                    <a:pt x="307494" y="706948"/>
                    <a:pt x="250336" y="655988"/>
                  </a:cubicBezTo>
                  <a:cubicBezTo>
                    <a:pt x="250336" y="655988"/>
                    <a:pt x="209207" y="618574"/>
                    <a:pt x="150309" y="629513"/>
                  </a:cubicBezTo>
                  <a:cubicBezTo>
                    <a:pt x="150309" y="629513"/>
                    <a:pt x="118747" y="633987"/>
                    <a:pt x="99441" y="658538"/>
                  </a:cubicBezTo>
                  <a:cubicBezTo>
                    <a:pt x="80049" y="677936"/>
                    <a:pt x="55257" y="696351"/>
                    <a:pt x="36111" y="691931"/>
                  </a:cubicBezTo>
                  <a:cubicBezTo>
                    <a:pt x="12631" y="688926"/>
                    <a:pt x="3218" y="656083"/>
                    <a:pt x="0" y="624162"/>
                  </a:cubicBezTo>
                  <a:cubicBezTo>
                    <a:pt x="0" y="592242"/>
                    <a:pt x="0" y="551973"/>
                    <a:pt x="0" y="551482"/>
                  </a:cubicBezTo>
                  <a:lnTo>
                    <a:pt x="0" y="297421"/>
                  </a:lnTo>
                  <a:close/>
                </a:path>
              </a:pathLst>
            </a:cu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/>
            <a:lstStyle/>
            <a:p>
              <a:endPara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任意多边形: 形状 12"/>
            <p:cNvSpPr/>
            <p:nvPr/>
          </p:nvSpPr>
          <p:spPr>
            <a:xfrm flipH="1">
              <a:off x="3105277" y="2464325"/>
              <a:ext cx="1040157" cy="1060030"/>
            </a:xfrm>
            <a:custGeom>
              <a:avLst/>
              <a:gdLst/>
              <a:ahLst/>
              <a:cxnLst/>
              <a:rect l="0" t="0" r="0" b="0"/>
              <a:pathLst>
                <a:path w="1209379" h="1215003">
                  <a:moveTo>
                    <a:pt x="0" y="299843"/>
                  </a:moveTo>
                  <a:lnTo>
                    <a:pt x="300069" y="299843"/>
                  </a:lnTo>
                  <a:cubicBezTo>
                    <a:pt x="300069" y="299843"/>
                    <a:pt x="381949" y="294951"/>
                    <a:pt x="389404" y="267450"/>
                  </a:cubicBezTo>
                  <a:cubicBezTo>
                    <a:pt x="389404" y="267450"/>
                    <a:pt x="396868" y="253249"/>
                    <a:pt x="383040" y="235776"/>
                  </a:cubicBezTo>
                  <a:cubicBezTo>
                    <a:pt x="383040" y="235776"/>
                    <a:pt x="363294" y="210917"/>
                    <a:pt x="347378" y="188453"/>
                  </a:cubicBezTo>
                  <a:cubicBezTo>
                    <a:pt x="330693" y="164907"/>
                    <a:pt x="315353" y="101385"/>
                    <a:pt x="347378" y="57703"/>
                  </a:cubicBezTo>
                  <a:cubicBezTo>
                    <a:pt x="379401" y="14021"/>
                    <a:pt x="424082" y="-1757"/>
                    <a:pt x="468195" y="0"/>
                  </a:cubicBezTo>
                  <a:cubicBezTo>
                    <a:pt x="512419" y="8295"/>
                    <a:pt x="552175" y="23902"/>
                    <a:pt x="575791" y="72152"/>
                  </a:cubicBezTo>
                  <a:cubicBezTo>
                    <a:pt x="597692" y="116898"/>
                    <a:pt x="588286" y="165885"/>
                    <a:pt x="559899" y="199375"/>
                  </a:cubicBezTo>
                  <a:cubicBezTo>
                    <a:pt x="531515" y="232864"/>
                    <a:pt x="520598" y="254705"/>
                    <a:pt x="523510" y="263442"/>
                  </a:cubicBezTo>
                  <a:cubicBezTo>
                    <a:pt x="526421" y="272178"/>
                    <a:pt x="535252" y="285163"/>
                    <a:pt x="557152" y="291689"/>
                  </a:cubicBezTo>
                  <a:cubicBezTo>
                    <a:pt x="584284" y="299772"/>
                    <a:pt x="637777" y="299843"/>
                    <a:pt x="637777" y="299843"/>
                  </a:cubicBezTo>
                  <a:lnTo>
                    <a:pt x="917054" y="299432"/>
                  </a:lnTo>
                  <a:lnTo>
                    <a:pt x="917343" y="581606"/>
                  </a:lnTo>
                  <a:cubicBezTo>
                    <a:pt x="917343" y="581606"/>
                    <a:pt x="914348" y="671870"/>
                    <a:pt x="942005" y="684247"/>
                  </a:cubicBezTo>
                  <a:cubicBezTo>
                    <a:pt x="969661" y="696624"/>
                    <a:pt x="985674" y="679150"/>
                    <a:pt x="991564" y="673327"/>
                  </a:cubicBezTo>
                  <a:cubicBezTo>
                    <a:pt x="991564" y="673327"/>
                    <a:pt x="1035895" y="634741"/>
                    <a:pt x="1052630" y="630372"/>
                  </a:cubicBezTo>
                  <a:cubicBezTo>
                    <a:pt x="1069373" y="626004"/>
                    <a:pt x="1128326" y="613628"/>
                    <a:pt x="1175636" y="664590"/>
                  </a:cubicBezTo>
                  <a:cubicBezTo>
                    <a:pt x="1222939" y="715552"/>
                    <a:pt x="1212018" y="794177"/>
                    <a:pt x="1193831" y="826211"/>
                  </a:cubicBezTo>
                  <a:cubicBezTo>
                    <a:pt x="1175636" y="858245"/>
                    <a:pt x="1134756" y="888455"/>
                    <a:pt x="1088176" y="887163"/>
                  </a:cubicBezTo>
                  <a:cubicBezTo>
                    <a:pt x="1088176" y="887163"/>
                    <a:pt x="1047432" y="887612"/>
                    <a:pt x="1022884" y="864530"/>
                  </a:cubicBezTo>
                  <a:cubicBezTo>
                    <a:pt x="998336" y="841449"/>
                    <a:pt x="969859" y="826720"/>
                    <a:pt x="963969" y="824266"/>
                  </a:cubicBezTo>
                  <a:cubicBezTo>
                    <a:pt x="958079" y="821811"/>
                    <a:pt x="938440" y="819348"/>
                    <a:pt x="930590" y="841943"/>
                  </a:cubicBezTo>
                  <a:cubicBezTo>
                    <a:pt x="922731" y="864530"/>
                    <a:pt x="916355" y="873863"/>
                    <a:pt x="916355" y="925026"/>
                  </a:cubicBezTo>
                  <a:lnTo>
                    <a:pt x="916355" y="1214845"/>
                  </a:lnTo>
                  <a:lnTo>
                    <a:pt x="644867" y="1214845"/>
                  </a:lnTo>
                  <a:cubicBezTo>
                    <a:pt x="644867" y="1214845"/>
                    <a:pt x="529988" y="1217132"/>
                    <a:pt x="526060" y="1179801"/>
                  </a:cubicBezTo>
                  <a:cubicBezTo>
                    <a:pt x="526060" y="1179801"/>
                    <a:pt x="520661" y="1168021"/>
                    <a:pt x="540789" y="1138556"/>
                  </a:cubicBezTo>
                  <a:cubicBezTo>
                    <a:pt x="560917" y="1109091"/>
                    <a:pt x="578100" y="1096323"/>
                    <a:pt x="586446" y="1071273"/>
                  </a:cubicBezTo>
                  <a:cubicBezTo>
                    <a:pt x="586446" y="1071273"/>
                    <a:pt x="602647" y="1003504"/>
                    <a:pt x="560917" y="962745"/>
                  </a:cubicBezTo>
                  <a:cubicBezTo>
                    <a:pt x="560917" y="962745"/>
                    <a:pt x="517715" y="914622"/>
                    <a:pt x="454874" y="919045"/>
                  </a:cubicBezTo>
                  <a:cubicBezTo>
                    <a:pt x="392037" y="923461"/>
                    <a:pt x="366017" y="949977"/>
                    <a:pt x="353744" y="964220"/>
                  </a:cubicBezTo>
                  <a:cubicBezTo>
                    <a:pt x="341470" y="978462"/>
                    <a:pt x="315451" y="1026585"/>
                    <a:pt x="334598" y="1080112"/>
                  </a:cubicBezTo>
                  <a:cubicBezTo>
                    <a:pt x="334598" y="1080112"/>
                    <a:pt x="351780" y="1114981"/>
                    <a:pt x="370926" y="1132658"/>
                  </a:cubicBezTo>
                  <a:cubicBezTo>
                    <a:pt x="390073" y="1150344"/>
                    <a:pt x="401855" y="1177346"/>
                    <a:pt x="384182" y="1192083"/>
                  </a:cubicBezTo>
                  <a:cubicBezTo>
                    <a:pt x="366508" y="1206812"/>
                    <a:pt x="319379" y="1211235"/>
                    <a:pt x="300233" y="1214845"/>
                  </a:cubicBezTo>
                  <a:lnTo>
                    <a:pt x="0" y="1214845"/>
                  </a:lnTo>
                  <a:lnTo>
                    <a:pt x="0" y="929845"/>
                  </a:lnTo>
                  <a:cubicBezTo>
                    <a:pt x="0" y="929845"/>
                    <a:pt x="-1691" y="816407"/>
                    <a:pt x="39548" y="822791"/>
                  </a:cubicBezTo>
                  <a:cubicBezTo>
                    <a:pt x="39548" y="822791"/>
                    <a:pt x="65566" y="826226"/>
                    <a:pt x="94532" y="852256"/>
                  </a:cubicBezTo>
                  <a:cubicBezTo>
                    <a:pt x="123496" y="878279"/>
                    <a:pt x="157134" y="896853"/>
                    <a:pt x="205482" y="882702"/>
                  </a:cubicBezTo>
                  <a:cubicBezTo>
                    <a:pt x="255361" y="868102"/>
                    <a:pt x="277690" y="828028"/>
                    <a:pt x="284561" y="803472"/>
                  </a:cubicBezTo>
                  <a:cubicBezTo>
                    <a:pt x="291436" y="778916"/>
                    <a:pt x="306928" y="700929"/>
                    <a:pt x="249149" y="653697"/>
                  </a:cubicBezTo>
                  <a:cubicBezTo>
                    <a:pt x="249149" y="653697"/>
                    <a:pt x="204415" y="617030"/>
                    <a:pt x="148534" y="629796"/>
                  </a:cubicBezTo>
                  <a:cubicBezTo>
                    <a:pt x="148534" y="629796"/>
                    <a:pt x="118833" y="639371"/>
                    <a:pt x="99441" y="658769"/>
                  </a:cubicBezTo>
                  <a:cubicBezTo>
                    <a:pt x="80049" y="678166"/>
                    <a:pt x="53671" y="692880"/>
                    <a:pt x="34182" y="690363"/>
                  </a:cubicBezTo>
                  <a:cubicBezTo>
                    <a:pt x="14922" y="687878"/>
                    <a:pt x="3219" y="656315"/>
                    <a:pt x="0" y="624395"/>
                  </a:cubicBezTo>
                  <a:cubicBezTo>
                    <a:pt x="0" y="592475"/>
                    <a:pt x="0" y="552206"/>
                    <a:pt x="0" y="551714"/>
                  </a:cubicBezTo>
                  <a:lnTo>
                    <a:pt x="0" y="299843"/>
                  </a:lnTo>
                  <a:close/>
                </a:path>
              </a:pathLst>
            </a:cu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/>
            <a:lstStyle/>
            <a:p>
              <a:endPara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任意多边形: 形状 13"/>
            <p:cNvSpPr/>
            <p:nvPr/>
          </p:nvSpPr>
          <p:spPr>
            <a:xfrm flipH="1" flipV="1">
              <a:off x="3894039" y="2724537"/>
              <a:ext cx="1040157" cy="1057469"/>
            </a:xfrm>
            <a:custGeom>
              <a:avLst/>
              <a:gdLst/>
              <a:ahLst/>
              <a:cxnLst/>
              <a:rect l="0" t="0" r="0" b="0"/>
              <a:pathLst>
                <a:path w="1209379" h="1212068">
                  <a:moveTo>
                    <a:pt x="0" y="296120"/>
                  </a:moveTo>
                  <a:lnTo>
                    <a:pt x="300069" y="296120"/>
                  </a:lnTo>
                  <a:cubicBezTo>
                    <a:pt x="300069" y="296120"/>
                    <a:pt x="380129" y="295392"/>
                    <a:pt x="389750" y="264770"/>
                  </a:cubicBezTo>
                  <a:cubicBezTo>
                    <a:pt x="389750" y="264770"/>
                    <a:pt x="396868" y="249462"/>
                    <a:pt x="383040" y="231964"/>
                  </a:cubicBezTo>
                  <a:cubicBezTo>
                    <a:pt x="383040" y="231964"/>
                    <a:pt x="365573" y="200614"/>
                    <a:pt x="347378" y="184574"/>
                  </a:cubicBezTo>
                  <a:cubicBezTo>
                    <a:pt x="329183" y="168536"/>
                    <a:pt x="315353" y="99276"/>
                    <a:pt x="347378" y="55532"/>
                  </a:cubicBezTo>
                  <a:cubicBezTo>
                    <a:pt x="379401" y="11789"/>
                    <a:pt x="423798" y="-2063"/>
                    <a:pt x="468195" y="0"/>
                  </a:cubicBezTo>
                  <a:cubicBezTo>
                    <a:pt x="512592" y="6686"/>
                    <a:pt x="551893" y="21996"/>
                    <a:pt x="575912" y="70113"/>
                  </a:cubicBezTo>
                  <a:cubicBezTo>
                    <a:pt x="599930" y="118231"/>
                    <a:pt x="588286" y="161974"/>
                    <a:pt x="559899" y="195512"/>
                  </a:cubicBezTo>
                  <a:cubicBezTo>
                    <a:pt x="531515" y="229049"/>
                    <a:pt x="520598" y="250918"/>
                    <a:pt x="523510" y="259668"/>
                  </a:cubicBezTo>
                  <a:cubicBezTo>
                    <a:pt x="526421" y="268415"/>
                    <a:pt x="530789" y="280810"/>
                    <a:pt x="557716" y="289558"/>
                  </a:cubicBezTo>
                  <a:cubicBezTo>
                    <a:pt x="584646" y="298308"/>
                    <a:pt x="637777" y="296120"/>
                    <a:pt x="637777" y="296120"/>
                  </a:cubicBezTo>
                  <a:lnTo>
                    <a:pt x="916530" y="296120"/>
                  </a:lnTo>
                  <a:lnTo>
                    <a:pt x="916530" y="568057"/>
                  </a:lnTo>
                  <a:cubicBezTo>
                    <a:pt x="916530" y="568057"/>
                    <a:pt x="914348" y="668668"/>
                    <a:pt x="942005" y="681062"/>
                  </a:cubicBezTo>
                  <a:cubicBezTo>
                    <a:pt x="969661" y="693455"/>
                    <a:pt x="985674" y="675958"/>
                    <a:pt x="991564" y="670125"/>
                  </a:cubicBezTo>
                  <a:cubicBezTo>
                    <a:pt x="991564" y="670125"/>
                    <a:pt x="1035895" y="631486"/>
                    <a:pt x="1052630" y="627112"/>
                  </a:cubicBezTo>
                  <a:cubicBezTo>
                    <a:pt x="1069373" y="622736"/>
                    <a:pt x="1128326" y="610344"/>
                    <a:pt x="1175636" y="661376"/>
                  </a:cubicBezTo>
                  <a:cubicBezTo>
                    <a:pt x="1222939" y="712410"/>
                    <a:pt x="1212018" y="791145"/>
                    <a:pt x="1193831" y="823224"/>
                  </a:cubicBezTo>
                  <a:cubicBezTo>
                    <a:pt x="1175636" y="855304"/>
                    <a:pt x="1134756" y="885552"/>
                    <a:pt x="1088176" y="884260"/>
                  </a:cubicBezTo>
                  <a:cubicBezTo>
                    <a:pt x="1088176" y="884260"/>
                    <a:pt x="1047432" y="884708"/>
                    <a:pt x="1022884" y="861597"/>
                  </a:cubicBezTo>
                  <a:cubicBezTo>
                    <a:pt x="998336" y="838485"/>
                    <a:pt x="969859" y="823734"/>
                    <a:pt x="963969" y="821271"/>
                  </a:cubicBezTo>
                  <a:cubicBezTo>
                    <a:pt x="958079" y="818816"/>
                    <a:pt x="938440" y="816354"/>
                    <a:pt x="930590" y="838979"/>
                  </a:cubicBezTo>
                  <a:cubicBezTo>
                    <a:pt x="922731" y="861597"/>
                    <a:pt x="916355" y="870945"/>
                    <a:pt x="916355" y="922176"/>
                  </a:cubicBezTo>
                  <a:lnTo>
                    <a:pt x="916355" y="1211820"/>
                  </a:lnTo>
                  <a:lnTo>
                    <a:pt x="644867" y="1211820"/>
                  </a:lnTo>
                  <a:cubicBezTo>
                    <a:pt x="644867" y="1211820"/>
                    <a:pt x="529988" y="1214693"/>
                    <a:pt x="526060" y="1177308"/>
                  </a:cubicBezTo>
                  <a:cubicBezTo>
                    <a:pt x="526060" y="1177308"/>
                    <a:pt x="520661" y="1165513"/>
                    <a:pt x="540789" y="1136002"/>
                  </a:cubicBezTo>
                  <a:cubicBezTo>
                    <a:pt x="560917" y="1106499"/>
                    <a:pt x="574768" y="1097729"/>
                    <a:pt x="586446" y="1068628"/>
                  </a:cubicBezTo>
                  <a:cubicBezTo>
                    <a:pt x="586446" y="1068628"/>
                    <a:pt x="602647" y="1000768"/>
                    <a:pt x="560917" y="959948"/>
                  </a:cubicBezTo>
                  <a:cubicBezTo>
                    <a:pt x="560917" y="959948"/>
                    <a:pt x="517715" y="911757"/>
                    <a:pt x="454874" y="916188"/>
                  </a:cubicBezTo>
                  <a:cubicBezTo>
                    <a:pt x="392037" y="920611"/>
                    <a:pt x="366017" y="947165"/>
                    <a:pt x="353744" y="961423"/>
                  </a:cubicBezTo>
                  <a:cubicBezTo>
                    <a:pt x="341470" y="975688"/>
                    <a:pt x="315451" y="1023880"/>
                    <a:pt x="334598" y="1077482"/>
                  </a:cubicBezTo>
                  <a:cubicBezTo>
                    <a:pt x="334598" y="1077482"/>
                    <a:pt x="351780" y="1112397"/>
                    <a:pt x="370926" y="1130105"/>
                  </a:cubicBezTo>
                  <a:cubicBezTo>
                    <a:pt x="390073" y="1147805"/>
                    <a:pt x="401855" y="1174854"/>
                    <a:pt x="384182" y="1189605"/>
                  </a:cubicBezTo>
                  <a:cubicBezTo>
                    <a:pt x="366508" y="1204357"/>
                    <a:pt x="319379" y="1208788"/>
                    <a:pt x="300233" y="1211820"/>
                  </a:cubicBezTo>
                  <a:lnTo>
                    <a:pt x="0" y="1211820"/>
                  </a:lnTo>
                  <a:lnTo>
                    <a:pt x="0" y="927002"/>
                  </a:lnTo>
                  <a:cubicBezTo>
                    <a:pt x="0" y="927002"/>
                    <a:pt x="-1691" y="813405"/>
                    <a:pt x="39548" y="819797"/>
                  </a:cubicBezTo>
                  <a:cubicBezTo>
                    <a:pt x="39548" y="819797"/>
                    <a:pt x="65567" y="823240"/>
                    <a:pt x="94532" y="849300"/>
                  </a:cubicBezTo>
                  <a:cubicBezTo>
                    <a:pt x="123496" y="875368"/>
                    <a:pt x="156389" y="891108"/>
                    <a:pt x="205482" y="879791"/>
                  </a:cubicBezTo>
                  <a:cubicBezTo>
                    <a:pt x="254576" y="868482"/>
                    <a:pt x="280595" y="825702"/>
                    <a:pt x="287468" y="801108"/>
                  </a:cubicBezTo>
                  <a:cubicBezTo>
                    <a:pt x="294341" y="776522"/>
                    <a:pt x="312014" y="705217"/>
                    <a:pt x="247211" y="647189"/>
                  </a:cubicBezTo>
                  <a:cubicBezTo>
                    <a:pt x="247211" y="647189"/>
                    <a:pt x="204501" y="609813"/>
                    <a:pt x="148534" y="626535"/>
                  </a:cubicBezTo>
                  <a:cubicBezTo>
                    <a:pt x="148534" y="626535"/>
                    <a:pt x="118833" y="636123"/>
                    <a:pt x="99441" y="655549"/>
                  </a:cubicBezTo>
                  <a:cubicBezTo>
                    <a:pt x="80049" y="674973"/>
                    <a:pt x="55257" y="693415"/>
                    <a:pt x="36111" y="688989"/>
                  </a:cubicBezTo>
                  <a:cubicBezTo>
                    <a:pt x="16965" y="684563"/>
                    <a:pt x="3218" y="653089"/>
                    <a:pt x="0" y="621125"/>
                  </a:cubicBezTo>
                  <a:cubicBezTo>
                    <a:pt x="0" y="589160"/>
                    <a:pt x="0" y="548836"/>
                    <a:pt x="0" y="548344"/>
                  </a:cubicBezTo>
                  <a:lnTo>
                    <a:pt x="0" y="296120"/>
                  </a:lnTo>
                  <a:close/>
                </a:path>
              </a:pathLst>
            </a:cu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/>
            <a:lstStyle/>
            <a:p>
              <a:endPara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任意多边形: 形状 14"/>
            <p:cNvSpPr/>
            <p:nvPr/>
          </p:nvSpPr>
          <p:spPr>
            <a:xfrm>
              <a:off x="1500206" y="1145871"/>
              <a:ext cx="2232745" cy="628343"/>
            </a:xfrm>
            <a:custGeom>
              <a:avLst/>
              <a:gdLst/>
              <a:ahLst/>
              <a:cxnLst/>
              <a:rect l="0" t="0" r="0" b="0"/>
              <a:pathLst>
                <a:path w="2323594" h="953610" fill="none">
                  <a:moveTo>
                    <a:pt x="2323594" y="953610"/>
                  </a:moveTo>
                  <a:lnTo>
                    <a:pt x="2323594" y="0"/>
                  </a:ln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 w="7600" cap="flat">
              <a:solidFill>
                <a:srgbClr val="000000"/>
              </a:solidFill>
              <a:bevel/>
              <a:headEnd type="oval" w="med" len="med"/>
            </a:ln>
          </p:spPr>
          <p:txBody>
            <a:bodyPr wrap="square"/>
            <a:lstStyle/>
            <a:p>
              <a:endPara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任意多边形: 形状 15"/>
            <p:cNvSpPr/>
            <p:nvPr/>
          </p:nvSpPr>
          <p:spPr>
            <a:xfrm>
              <a:off x="5117523" y="1145871"/>
              <a:ext cx="255618" cy="1167397"/>
            </a:xfrm>
            <a:custGeom>
              <a:avLst/>
              <a:gdLst/>
              <a:ahLst/>
              <a:cxnLst/>
              <a:rect l="0" t="0" r="0" b="0"/>
              <a:pathLst>
                <a:path w="614384" h="826948" fill="none">
                  <a:moveTo>
                    <a:pt x="0" y="826948"/>
                  </a:moveTo>
                  <a:lnTo>
                    <a:pt x="248865" y="826948"/>
                  </a:lnTo>
                  <a:lnTo>
                    <a:pt x="248865" y="0"/>
                  </a:lnTo>
                  <a:lnTo>
                    <a:pt x="614384" y="0"/>
                  </a:lnTo>
                </a:path>
              </a:pathLst>
            </a:custGeom>
            <a:solidFill>
              <a:srgbClr val="FFFFFF"/>
            </a:solidFill>
            <a:ln w="7600" cap="flat">
              <a:solidFill>
                <a:srgbClr val="000000"/>
              </a:solidFill>
              <a:bevel/>
              <a:headEnd type="oval" w="med" len="med"/>
            </a:ln>
          </p:spPr>
          <p:txBody>
            <a:bodyPr wrap="square"/>
            <a:lstStyle/>
            <a:p>
              <a:endPara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任意多边形: 形状 17"/>
            <p:cNvSpPr/>
            <p:nvPr/>
          </p:nvSpPr>
          <p:spPr>
            <a:xfrm>
              <a:off x="1486167" y="3054547"/>
              <a:ext cx="1705739" cy="88470"/>
            </a:xfrm>
            <a:custGeom>
              <a:avLst/>
              <a:gdLst/>
              <a:ahLst/>
              <a:cxnLst/>
              <a:rect l="0" t="0" r="0" b="0"/>
              <a:pathLst>
                <a:path w="1618458" h="283898" fill="none">
                  <a:moveTo>
                    <a:pt x="1618458" y="283898"/>
                  </a:moveTo>
                  <a:lnTo>
                    <a:pt x="1294766" y="283898"/>
                  </a:lnTo>
                  <a:lnTo>
                    <a:pt x="1294766" y="0"/>
                  </a:ln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 w="7600" cap="flat">
              <a:solidFill>
                <a:srgbClr val="000000"/>
              </a:solidFill>
              <a:bevel/>
              <a:headEnd type="oval" w="med" len="med"/>
            </a:ln>
          </p:spPr>
          <p:txBody>
            <a:bodyPr wrap="square"/>
            <a:lstStyle/>
            <a:p>
              <a:endPara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" name="任意多边形: 形状 20"/>
            <p:cNvSpPr/>
            <p:nvPr/>
          </p:nvSpPr>
          <p:spPr>
            <a:xfrm>
              <a:off x="5373141" y="1006044"/>
              <a:ext cx="943305" cy="279654"/>
            </a:xfrm>
            <a:custGeom>
              <a:avLst/>
              <a:gdLst/>
              <a:ahLst/>
              <a:cxnLst/>
              <a:rect l="l" t="t" r="r" b="b"/>
              <a:pathLst>
                <a:path w="1096771" h="174707">
                  <a:moveTo>
                    <a:pt x="0" y="0"/>
                  </a:moveTo>
                  <a:lnTo>
                    <a:pt x="1096771" y="0"/>
                  </a:lnTo>
                  <a:lnTo>
                    <a:pt x="1096771" y="174707"/>
                  </a:lnTo>
                  <a:lnTo>
                    <a:pt x="0" y="1747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defTabSz="914400"/>
              <a:r>
                <a:rPr lang="en-US" altLang="zh-CN" sz="1400" i="1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  Architecture</a:t>
              </a:r>
              <a:endParaRPr lang="en-US" altLang="zh-CN" sz="1400" i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" name="Text 128"/>
            <p:cNvSpPr txBox="1"/>
            <p:nvPr/>
          </p:nvSpPr>
          <p:spPr>
            <a:xfrm>
              <a:off x="5117523" y="3154633"/>
              <a:ext cx="3728114" cy="1685991"/>
            </a:xfrm>
            <a:prstGeom prst="rect">
              <a:avLst/>
            </a:prstGeom>
            <a:noFill/>
          </p:spPr>
          <p:txBody>
            <a:bodyPr wrap="square" lIns="36000" tIns="0" rIns="36000" bIns="0" rtlCol="0" anchor="t"/>
            <a:lstStyle/>
            <a:p>
              <a:pPr marL="742950" lvl="1" indent="-285750" algn="just">
                <a:lnSpc>
                  <a:spcPct val="150000"/>
                </a:lnSpc>
                <a:buFont typeface="Wingdings" panose="05000000000000000000" pitchFamily="2" charset="2"/>
                <a:buChar char=""/>
              </a:pP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立体声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24</a:t>
              </a: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位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ADC</a:t>
              </a: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和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DAC</a:t>
              </a:r>
            </a:p>
            <a:p>
              <a:pPr marL="1200150" lvl="2" indent="-285750" algn="just">
                <a:lnSpc>
                  <a:spcPct val="150000"/>
                </a:lnSpc>
                <a:buFont typeface="Wingdings" panose="05000000000000000000" pitchFamily="2" charset="2"/>
                <a:buChar char=""/>
              </a:pPr>
              <a:r>
                <a:rPr lang="en-US" altLang="zh-CN" sz="105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DAC: SNR 101dB, THD+N: - 89dB,</a:t>
              </a:r>
              <a:r>
                <a:rPr lang="zh-CN" altLang="en-US" sz="105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 </a:t>
              </a:r>
              <a:r>
                <a:rPr lang="en-US" altLang="zh-CN" sz="105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DR: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110dBA</a:t>
              </a:r>
              <a:endParaRPr lang="en-US" altLang="zh-CN" sz="105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pPr marL="1200150" lvl="2" indent="-285750" algn="just">
                <a:lnSpc>
                  <a:spcPct val="150000"/>
                </a:lnSpc>
                <a:buFont typeface="Wingdings" panose="05000000000000000000" pitchFamily="2" charset="2"/>
                <a:buChar char=""/>
              </a:pPr>
              <a:r>
                <a:rPr lang="en-US" altLang="zh-CN" sz="105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ADC: SNR 106dB, THD+N: - 88dB, DR: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106dBA </a:t>
              </a:r>
              <a:endParaRPr lang="zh-CN" altLang="zh-CN" sz="105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pPr marL="742950" lvl="1" indent="-285750" algn="just">
                <a:lnSpc>
                  <a:spcPct val="150000"/>
                </a:lnSpc>
                <a:buFont typeface="Wingdings" panose="05000000000000000000" pitchFamily="2" charset="2"/>
                <a:buChar char=""/>
              </a:pPr>
              <a:r>
                <a:rPr lang="zh-CN" altLang="en-US" sz="105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采样率支持：</a:t>
              </a:r>
              <a:r>
                <a:rPr lang="en-US" altLang="zh-CN" sz="105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8k, 16k, 32k, 48k, 96k, 192k</a:t>
              </a:r>
              <a:endParaRPr lang="zh-CN" altLang="zh-CN" sz="105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pPr marL="742950" lvl="1" indent="-285750" algn="just">
                <a:lnSpc>
                  <a:spcPct val="150000"/>
                </a:lnSpc>
                <a:buFont typeface="Wingdings" panose="05000000000000000000" pitchFamily="2" charset="2"/>
                <a:buChar char=""/>
              </a:pP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多达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8</a:t>
              </a: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个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DMIC</a:t>
              </a: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 </a:t>
              </a:r>
              <a:endParaRPr lang="en-US" altLang="zh-CN" sz="105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742950" lvl="1" indent="-285750" algn="just">
                <a:lnSpc>
                  <a:spcPct val="150000"/>
                </a:lnSpc>
                <a:buFont typeface="Wingdings" panose="05000000000000000000" pitchFamily="2" charset="2"/>
                <a:buChar char=""/>
              </a:pP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支持本地音频运算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: AGC</a:t>
              </a: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、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DRC</a:t>
              </a: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、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Mixer</a:t>
              </a:r>
            </a:p>
            <a:p>
              <a:pPr marL="742950" lvl="1" indent="-285750" algn="just">
                <a:lnSpc>
                  <a:spcPct val="150000"/>
                </a:lnSpc>
                <a:buFont typeface="Wingdings" panose="05000000000000000000" pitchFamily="2" charset="2"/>
                <a:buChar char=""/>
              </a:pP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独立声道增益控制：</a:t>
              </a:r>
              <a:endParaRPr lang="en-US" altLang="zh-CN" sz="105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1200150" lvl="2" indent="-285750" algn="just">
                <a:lnSpc>
                  <a:spcPct val="150000"/>
                </a:lnSpc>
                <a:buFont typeface="Wingdings" panose="05000000000000000000" pitchFamily="2" charset="2"/>
                <a:buChar char=""/>
              </a:pP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模拟增益（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12dB~-19dB, 1dB Step</a:t>
              </a: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）</a:t>
              </a:r>
              <a:endParaRPr lang="en-US" altLang="zh-CN" sz="105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1200150" lvl="2" indent="-285750" algn="just">
                <a:lnSpc>
                  <a:spcPct val="150000"/>
                </a:lnSpc>
                <a:buFont typeface="Wingdings" panose="05000000000000000000" pitchFamily="2" charset="2"/>
                <a:buChar char=""/>
              </a:pP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数字增益（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64dB~-64dB, 1dB Step</a:t>
              </a: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）</a:t>
              </a:r>
            </a:p>
          </p:txBody>
        </p:sp>
        <p:sp>
          <p:nvSpPr>
            <p:cNvPr id="38" name="任意多边形: 形状 25"/>
            <p:cNvSpPr/>
            <p:nvPr/>
          </p:nvSpPr>
          <p:spPr>
            <a:xfrm>
              <a:off x="609833" y="1006044"/>
              <a:ext cx="890373" cy="279654"/>
            </a:xfrm>
            <a:custGeom>
              <a:avLst/>
              <a:gdLst/>
              <a:ahLst/>
              <a:cxnLst/>
              <a:rect l="l" t="t" r="r" b="b"/>
              <a:pathLst>
                <a:path w="1096771" h="174707">
                  <a:moveTo>
                    <a:pt x="0" y="0"/>
                  </a:moveTo>
                  <a:lnTo>
                    <a:pt x="1096771" y="0"/>
                  </a:lnTo>
                  <a:lnTo>
                    <a:pt x="1096771" y="174707"/>
                  </a:lnTo>
                  <a:lnTo>
                    <a:pt x="0" y="1747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defTabSz="914400"/>
              <a:r>
                <a:rPr lang="en-US" altLang="zh-CN" sz="1400" i="1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 Resource</a:t>
              </a:r>
            </a:p>
          </p:txBody>
        </p:sp>
        <p:sp>
          <p:nvSpPr>
            <p:cNvPr id="39" name="Text 129"/>
            <p:cNvSpPr txBox="1"/>
            <p:nvPr/>
          </p:nvSpPr>
          <p:spPr>
            <a:xfrm>
              <a:off x="380187" y="1338865"/>
              <a:ext cx="2811720" cy="1463308"/>
            </a:xfrm>
            <a:prstGeom prst="rect">
              <a:avLst/>
            </a:prstGeom>
            <a:noFill/>
          </p:spPr>
          <p:txBody>
            <a:bodyPr wrap="square" lIns="36000" tIns="0" rIns="36000" bIns="0" rtlCol="0" anchor="t"/>
            <a:lstStyle/>
            <a:p>
              <a:pPr marL="742950" lvl="1" indent="-285750" algn="just">
                <a:lnSpc>
                  <a:spcPct val="150000"/>
                </a:lnSpc>
                <a:buFont typeface="Wingdings" panose="05000000000000000000" pitchFamily="2" charset="2"/>
                <a:buChar char=""/>
              </a:pP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音频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DSP</a:t>
              </a: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，可达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200MHz </a:t>
              </a:r>
            </a:p>
            <a:p>
              <a:pPr marL="742950" lvl="1" indent="-285750" algn="just">
                <a:lnSpc>
                  <a:spcPct val="150000"/>
                </a:lnSpc>
                <a:buFont typeface="Wingdings" panose="05000000000000000000" pitchFamily="2" charset="2"/>
                <a:buChar char=""/>
              </a:pP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支持单周期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MAC</a:t>
              </a: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，矢量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FPU, SIMD </a:t>
              </a:r>
              <a:endParaRPr lang="en-US" sz="1050" dirty="0">
                <a:solidFill>
                  <a:srgbClr val="392033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742950" lvl="1" indent="-285750" algn="just">
                <a:lnSpc>
                  <a:spcPct val="150000"/>
                </a:lnSpc>
                <a:buFont typeface="Wingdings" panose="05000000000000000000" pitchFamily="2" charset="2"/>
                <a:buChar char=""/>
              </a:pP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512KB</a:t>
              </a: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RAM</a:t>
              </a: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零等待 </a:t>
              </a:r>
            </a:p>
            <a:p>
              <a:pPr marL="742950" lvl="1" indent="-285750" algn="just">
                <a:lnSpc>
                  <a:spcPct val="150000"/>
                </a:lnSpc>
                <a:buFont typeface="Wingdings" panose="05000000000000000000" pitchFamily="2" charset="2"/>
                <a:buChar char=""/>
              </a:pP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48KB</a:t>
              </a: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零等待缓存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RAM </a:t>
              </a:r>
            </a:p>
            <a:p>
              <a:pPr marL="742950" lvl="1" indent="-285750" algn="just">
                <a:lnSpc>
                  <a:spcPct val="150000"/>
                </a:lnSpc>
                <a:buFont typeface="Wingdings" panose="05000000000000000000" pitchFamily="2" charset="2"/>
                <a:buChar char=""/>
              </a:pP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片内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1MB NOR</a:t>
              </a: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闪存 </a:t>
              </a:r>
            </a:p>
            <a:p>
              <a:pPr marL="742950" lvl="1" indent="-285750" algn="just">
                <a:lnSpc>
                  <a:spcPct val="150000"/>
                </a:lnSpc>
                <a:buFont typeface="Wingdings" panose="05000000000000000000" pitchFamily="2" charset="2"/>
                <a:buChar char=""/>
              </a:pP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单独的电源管理单元支持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3.3V</a:t>
              </a: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到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5.5V </a:t>
              </a: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宽电压</a:t>
              </a:r>
              <a:endParaRPr lang="en-US" altLang="zh-CN" sz="105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742950" lvl="1" indent="-285750" algn="just">
                <a:lnSpc>
                  <a:spcPct val="150000"/>
                </a:lnSpc>
                <a:buFont typeface="Wingdings" panose="05000000000000000000" pitchFamily="2" charset="2"/>
                <a:buChar char=""/>
              </a:pP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用于所有片上电源电压的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DC-DC</a:t>
              </a: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稳压器和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LDO</a:t>
              </a:r>
            </a:p>
            <a:p>
              <a:pPr marL="742950" lvl="1" indent="-285750" algn="just">
                <a:lnSpc>
                  <a:spcPct val="150000"/>
                </a:lnSpc>
                <a:buFont typeface="Wingdings" panose="05000000000000000000" pitchFamily="2" charset="2"/>
                <a:buChar char=""/>
              </a:pP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内置硬件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BQ</a:t>
              </a: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加速器，支持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8-band </a:t>
              </a: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硬件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EQ</a:t>
              </a:r>
            </a:p>
            <a:p>
              <a:pPr marL="742950" lvl="1" indent="-285750" algn="just">
                <a:lnSpc>
                  <a:spcPct val="150000"/>
                </a:lnSpc>
                <a:buFont typeface="Wingdings" panose="05000000000000000000" pitchFamily="2" charset="2"/>
                <a:buChar char=""/>
              </a:pPr>
              <a:endParaRPr lang="en-US" altLang="zh-CN" sz="105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40" name="任意多边形: 形状 27"/>
            <p:cNvSpPr/>
            <p:nvPr/>
          </p:nvSpPr>
          <p:spPr>
            <a:xfrm>
              <a:off x="609833" y="2907105"/>
              <a:ext cx="876335" cy="279654"/>
            </a:xfrm>
            <a:custGeom>
              <a:avLst/>
              <a:gdLst/>
              <a:ahLst/>
              <a:cxnLst/>
              <a:rect l="l" t="t" r="r" b="b"/>
              <a:pathLst>
                <a:path w="1096771" h="174707">
                  <a:moveTo>
                    <a:pt x="0" y="0"/>
                  </a:moveTo>
                  <a:lnTo>
                    <a:pt x="1096771" y="0"/>
                  </a:lnTo>
                  <a:lnTo>
                    <a:pt x="1096771" y="174707"/>
                  </a:lnTo>
                  <a:lnTo>
                    <a:pt x="0" y="1747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defTabSz="914400"/>
              <a:r>
                <a:rPr lang="en-US" altLang="zh-CN" sz="1400" i="1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  Interface</a:t>
              </a:r>
              <a:endParaRPr sz="1400" i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" name="Text 131"/>
            <p:cNvSpPr txBox="1"/>
            <p:nvPr/>
          </p:nvSpPr>
          <p:spPr>
            <a:xfrm>
              <a:off x="380187" y="3253271"/>
              <a:ext cx="2861666" cy="1380295"/>
            </a:xfrm>
            <a:prstGeom prst="rect">
              <a:avLst/>
            </a:prstGeom>
            <a:noFill/>
          </p:spPr>
          <p:txBody>
            <a:bodyPr wrap="square" lIns="36000" tIns="0" rIns="36000" bIns="0" rtlCol="0" anchor="t"/>
            <a:lstStyle/>
            <a:p>
              <a:pPr marL="742950" lvl="1" indent="-285750" algn="just">
                <a:lnSpc>
                  <a:spcPct val="150000"/>
                </a:lnSpc>
                <a:buFont typeface="Wingdings" panose="05000000000000000000" pitchFamily="2" charset="2"/>
                <a:buChar char=""/>
              </a:pPr>
              <a:r>
                <a:rPr lang="en-US" altLang="zh-CN" sz="105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USB2.0 HS </a:t>
              </a:r>
              <a:r>
                <a:rPr lang="zh-CN" altLang="en-US" sz="105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设备</a:t>
              </a:r>
              <a:r>
                <a:rPr lang="en-US" altLang="zh-CN" sz="105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, </a:t>
              </a:r>
              <a:r>
                <a:rPr lang="zh-CN" altLang="en-US" sz="105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支持</a:t>
              </a:r>
              <a:r>
                <a:rPr lang="en-US" altLang="zh-CN" sz="105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UAC1.0</a:t>
              </a:r>
              <a:r>
                <a:rPr lang="zh-CN" altLang="en-US" sz="105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和</a:t>
              </a:r>
              <a:r>
                <a:rPr lang="en-US" altLang="zh-CN" sz="105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UAC2.0</a:t>
              </a:r>
              <a:endParaRPr lang="zh-CN" altLang="zh-CN" sz="105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pPr marL="742950" lvl="1" indent="-285750" algn="just">
                <a:lnSpc>
                  <a:spcPct val="150000"/>
                </a:lnSpc>
                <a:buFont typeface="Wingdings" panose="05000000000000000000" pitchFamily="2" charset="2"/>
                <a:buChar char=""/>
              </a:pPr>
              <a:r>
                <a:rPr lang="en-US" altLang="zh-CN" sz="105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3 </a:t>
              </a:r>
              <a:r>
                <a:rPr lang="zh-CN" altLang="en-US" sz="105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路全双工 </a:t>
              </a:r>
              <a:r>
                <a:rPr lang="en-US" altLang="zh-CN" sz="105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I2S  </a:t>
              </a:r>
              <a:r>
                <a:rPr lang="zh-CN" altLang="en-US" sz="105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数字音频接口</a:t>
              </a:r>
              <a:endParaRPr lang="zh-CN" altLang="zh-CN" sz="105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pPr marL="742950" lvl="1" indent="-285750" algn="just">
                <a:lnSpc>
                  <a:spcPct val="150000"/>
                </a:lnSpc>
                <a:buFont typeface="Wingdings" panose="05000000000000000000" pitchFamily="2" charset="2"/>
                <a:buChar char=""/>
              </a:pPr>
              <a:r>
                <a:rPr lang="en-US" altLang="zh-CN" sz="105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2 </a:t>
              </a:r>
              <a:r>
                <a:rPr lang="zh-CN" altLang="en-US" sz="105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路 </a:t>
              </a:r>
              <a:r>
                <a:rPr lang="en-US" altLang="zh-CN" sz="105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I2C </a:t>
              </a:r>
              <a:r>
                <a:rPr lang="zh-CN" altLang="en-US" sz="105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控制单元，支持主从模式</a:t>
              </a:r>
              <a:endParaRPr lang="zh-CN" altLang="zh-CN" sz="105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pPr marL="742950" lvl="1" indent="-285750" algn="just">
                <a:lnSpc>
                  <a:spcPct val="150000"/>
                </a:lnSpc>
                <a:buFont typeface="Wingdings" panose="05000000000000000000" pitchFamily="2" charset="2"/>
                <a:buChar char=""/>
              </a:pPr>
              <a:r>
                <a:rPr lang="en-US" altLang="zh-CN" sz="105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1 </a:t>
              </a:r>
              <a:r>
                <a:rPr lang="zh-CN" altLang="en-US" sz="105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路 </a:t>
              </a:r>
              <a:r>
                <a:rPr lang="en-US" altLang="zh-CN" sz="105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Uart </a:t>
              </a:r>
              <a:r>
                <a:rPr lang="zh-CN" altLang="en-US" sz="105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单元</a:t>
              </a:r>
              <a:endParaRPr lang="en-US" altLang="zh-CN" sz="105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pPr marL="742950" lvl="1" indent="-285750" algn="just">
                <a:lnSpc>
                  <a:spcPct val="150000"/>
                </a:lnSpc>
                <a:buFont typeface="Wingdings" panose="05000000000000000000" pitchFamily="2" charset="2"/>
                <a:buChar char=""/>
              </a:pPr>
              <a:r>
                <a:rPr lang="en-US" altLang="zh-CN" sz="105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16 </a:t>
              </a:r>
              <a:r>
                <a:rPr lang="zh-CN" altLang="en-US" sz="105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路</a:t>
              </a:r>
              <a:r>
                <a:rPr lang="en-US" altLang="zh-CN" sz="105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GPIO</a:t>
              </a:r>
              <a:r>
                <a:rPr lang="zh-CN" altLang="en-US" sz="105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，支持和其他单元的引脚复用</a:t>
              </a:r>
              <a:endParaRPr lang="en-US" altLang="zh-CN" sz="105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pPr marL="742950" lvl="1" indent="-285750" algn="just">
                <a:lnSpc>
                  <a:spcPct val="150000"/>
                </a:lnSpc>
                <a:buFont typeface="Wingdings" panose="05000000000000000000" pitchFamily="2" charset="2"/>
                <a:buChar char=""/>
              </a:pP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 </a:t>
              </a: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个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ADC</a:t>
              </a: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单元用于其他模拟信号检测</a:t>
              </a:r>
              <a:endParaRPr lang="en-US" altLang="zh-CN" sz="105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742950" lvl="1" indent="-285750" algn="just">
                <a:lnSpc>
                  <a:spcPct val="150000"/>
                </a:lnSpc>
                <a:buFont typeface="Wingdings" panose="05000000000000000000" pitchFamily="2" charset="2"/>
                <a:buChar char=""/>
              </a:pPr>
              <a:r>
                <a:rPr lang="en-US" altLang="zh-CN" sz="1050" kern="10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1 </a:t>
              </a:r>
              <a:r>
                <a:rPr lang="zh-CN" altLang="en-US" sz="1050" kern="10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个 </a:t>
              </a:r>
              <a:r>
                <a:rPr lang="en-US" altLang="zh-CN" sz="105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256 bits</a:t>
              </a:r>
              <a:r>
                <a:rPr lang="zh-CN" altLang="en-US" sz="105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的 </a:t>
              </a:r>
              <a:r>
                <a:rPr lang="en-US" altLang="zh-CN" sz="105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eFuse</a:t>
              </a:r>
              <a:r>
                <a:rPr lang="zh-CN" altLang="en-US" sz="105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单元</a:t>
              </a:r>
              <a:endParaRPr lang="zh-CN" altLang="zh-CN" sz="105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42" name="Text 132"/>
            <p:cNvSpPr txBox="1"/>
            <p:nvPr/>
          </p:nvSpPr>
          <p:spPr>
            <a:xfrm>
              <a:off x="3616103" y="1943653"/>
              <a:ext cx="350819" cy="309080"/>
            </a:xfrm>
            <a:prstGeom prst="rect">
              <a:avLst/>
            </a:prstGeom>
            <a:noFill/>
          </p:spPr>
          <p:txBody>
            <a:bodyPr wrap="square" lIns="36000" tIns="0" rIns="36000" bIns="0" rtlCol="0" anchor="ctr"/>
            <a:lstStyle/>
            <a:p>
              <a:pPr defTabSz="914400"/>
              <a:r>
                <a:rPr lang="en-US" altLang="zh-CN" sz="12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DSP</a:t>
              </a:r>
              <a:endParaRPr sz="12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3" name="Text 133"/>
            <p:cNvSpPr txBox="1"/>
            <p:nvPr/>
          </p:nvSpPr>
          <p:spPr>
            <a:xfrm>
              <a:off x="3490240" y="2759471"/>
              <a:ext cx="564691" cy="309080"/>
            </a:xfrm>
            <a:prstGeom prst="rect">
              <a:avLst/>
            </a:prstGeom>
            <a:noFill/>
          </p:spPr>
          <p:txBody>
            <a:bodyPr wrap="square" lIns="36000" tIns="0" rIns="36000" bIns="0" rtlCol="0" anchor="ctr"/>
            <a:lstStyle/>
            <a:p>
              <a:pPr defTabSz="914400"/>
              <a:r>
                <a:rPr lang="zh-CN" altLang="en-US" sz="12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接口资源</a:t>
              </a:r>
            </a:p>
          </p:txBody>
        </p:sp>
        <p:sp>
          <p:nvSpPr>
            <p:cNvPr id="44" name="Text 134"/>
            <p:cNvSpPr txBox="1"/>
            <p:nvPr/>
          </p:nvSpPr>
          <p:spPr>
            <a:xfrm>
              <a:off x="4333238" y="2404724"/>
              <a:ext cx="720647" cy="309080"/>
            </a:xfrm>
            <a:prstGeom prst="rect">
              <a:avLst/>
            </a:prstGeom>
            <a:noFill/>
          </p:spPr>
          <p:txBody>
            <a:bodyPr wrap="square" lIns="36000" tIns="0" rIns="36000" bIns="0" rtlCol="0" anchor="ctr"/>
            <a:lstStyle/>
            <a:p>
              <a:pPr defTabSz="914400"/>
              <a:r>
                <a:rPr lang="zh-CN" altLang="en-US" sz="12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指令架构</a:t>
              </a:r>
              <a:endParaRPr sz="12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5" name="Text 135"/>
            <p:cNvSpPr txBox="1"/>
            <p:nvPr/>
          </p:nvSpPr>
          <p:spPr>
            <a:xfrm>
              <a:off x="4336021" y="3206515"/>
              <a:ext cx="622281" cy="309080"/>
            </a:xfrm>
            <a:prstGeom prst="rect">
              <a:avLst/>
            </a:prstGeom>
            <a:noFill/>
          </p:spPr>
          <p:txBody>
            <a:bodyPr wrap="square" lIns="36000" tIns="0" rIns="36000" bIns="0" rtlCol="0" anchor="ctr"/>
            <a:lstStyle/>
            <a:p>
              <a:pPr defTabSz="914400"/>
              <a:r>
                <a:rPr lang="en-US" sz="12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Codec</a:t>
              </a:r>
              <a:endParaRPr sz="12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6" name="Text 129"/>
            <p:cNvSpPr txBox="1"/>
            <p:nvPr/>
          </p:nvSpPr>
          <p:spPr>
            <a:xfrm>
              <a:off x="5122000" y="1315114"/>
              <a:ext cx="3673026" cy="1685991"/>
            </a:xfrm>
            <a:prstGeom prst="rect">
              <a:avLst/>
            </a:prstGeom>
            <a:noFill/>
          </p:spPr>
          <p:txBody>
            <a:bodyPr wrap="square" lIns="36000" tIns="0" rIns="36000" bIns="0" rtlCol="0" anchor="t"/>
            <a:lstStyle/>
            <a:p>
              <a:pPr marL="742950" lvl="1" indent="-285750" algn="just">
                <a:lnSpc>
                  <a:spcPct val="150000"/>
                </a:lnSpc>
                <a:buFont typeface="Wingdings" panose="05000000000000000000" pitchFamily="2" charset="2"/>
                <a:buChar char=""/>
              </a:pPr>
              <a:r>
                <a:rPr lang="en-US" altLang="zh-CN" sz="105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HiFi3</a:t>
              </a:r>
              <a:r>
                <a:rPr lang="zh-CN" altLang="en-US" sz="105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是一种</a:t>
              </a:r>
              <a:r>
                <a:rPr lang="en-US" altLang="zh-CN" sz="105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VLIW</a:t>
              </a:r>
              <a:r>
                <a:rPr lang="zh-CN" altLang="en-US" sz="105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架构，支持</a:t>
              </a:r>
              <a:r>
                <a:rPr lang="en-US" altLang="zh-CN" sz="105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r>
                <a:rPr lang="zh-CN" altLang="en-US" sz="105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路操作并行执行</a:t>
              </a:r>
              <a:endPara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742950" lvl="1" indent="-285750" algn="just">
                <a:lnSpc>
                  <a:spcPct val="150000"/>
                </a:lnSpc>
                <a:buFont typeface="Wingdings" panose="05000000000000000000" pitchFamily="2" charset="2"/>
                <a:buChar char=""/>
              </a:pP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支持一个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路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SIMD</a:t>
              </a: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单精度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IEEE</a:t>
              </a: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浮点单元</a:t>
              </a:r>
              <a:endParaRPr lang="en-US" altLang="zh-CN" sz="105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742950" lvl="1" indent="-285750" algn="just">
                <a:lnSpc>
                  <a:spcPct val="150000"/>
                </a:lnSpc>
                <a:buFont typeface="Wingdings" panose="05000000000000000000" pitchFamily="2" charset="2"/>
                <a:buChar char=""/>
              </a:pP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支持两个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乘法器的乘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/</a:t>
              </a: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积单元，乘法器支持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个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24</a:t>
              </a: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位、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个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32x16</a:t>
              </a: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位或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个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16x16</a:t>
              </a: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位乘法操作</a:t>
              </a:r>
              <a:endParaRPr lang="en-US" altLang="zh-CN" sz="105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1200150" lvl="2" indent="-285750" algn="just">
                <a:lnSpc>
                  <a:spcPct val="150000"/>
                </a:lnSpc>
                <a:buFont typeface="Wingdings" panose="05000000000000000000" pitchFamily="2" charset="2"/>
                <a:buChar char=""/>
              </a:pP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每个周期支持两次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32x32-bit</a:t>
              </a: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乘法</a:t>
              </a:r>
              <a:endParaRPr lang="en-US" sz="1050" dirty="0">
                <a:solidFill>
                  <a:srgbClr val="392033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1200150" lvl="2" indent="-285750" algn="just">
                <a:lnSpc>
                  <a:spcPct val="150000"/>
                </a:lnSpc>
                <a:buFont typeface="Wingdings" panose="05000000000000000000" pitchFamily="2" charset="2"/>
                <a:buChar char=""/>
              </a:pP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支持单乘、双乘和四乘的运算</a:t>
              </a:r>
              <a:endParaRPr lang="en-US" altLang="zh-CN" sz="105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742950" lvl="1" indent="-285750" algn="just">
                <a:lnSpc>
                  <a:spcPct val="150000"/>
                </a:lnSpc>
                <a:buFont typeface="Wingdings" panose="05000000000000000000" pitchFamily="2" charset="2"/>
                <a:buChar char=""/>
              </a:pP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通过可选的浮点单元，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HiFi 3</a:t>
              </a: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支持每个周期两个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IEEE-754</a:t>
              </a: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浮点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MAC</a:t>
              </a:r>
            </a:p>
            <a:p>
              <a:pPr marL="742950" lvl="1" indent="-285750" algn="just">
                <a:lnSpc>
                  <a:spcPct val="150000"/>
                </a:lnSpc>
                <a:buFont typeface="Wingdings" panose="05000000000000000000" pitchFamily="2" charset="2"/>
                <a:buChar char=""/>
              </a:pP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一个算术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/</a:t>
              </a: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逻辑单元，以及一个对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AE_DR</a:t>
              </a: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值进行操作的移位单元</a:t>
              </a:r>
              <a:endParaRPr lang="en-US" altLang="zh-CN" sz="105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7" name="任意多边形: 形状 39"/>
            <p:cNvSpPr/>
            <p:nvPr/>
          </p:nvSpPr>
          <p:spPr>
            <a:xfrm>
              <a:off x="4579921" y="2985187"/>
              <a:ext cx="783674" cy="672865"/>
            </a:xfrm>
            <a:custGeom>
              <a:avLst/>
              <a:gdLst>
                <a:gd name="connsiteX0" fmla="*/ 0 w 614384"/>
                <a:gd name="connsiteY0" fmla="*/ 848562 h 848562"/>
                <a:gd name="connsiteX1" fmla="*/ 248865 w 614384"/>
                <a:gd name="connsiteY1" fmla="*/ 848562 h 848562"/>
                <a:gd name="connsiteX2" fmla="*/ 465789 w 614384"/>
                <a:gd name="connsiteY2" fmla="*/ 0 h 848562"/>
                <a:gd name="connsiteX3" fmla="*/ 614384 w 614384"/>
                <a:gd name="connsiteY3" fmla="*/ 21614 h 848562"/>
                <a:gd name="connsiteX0-1" fmla="*/ 0 w 614384"/>
                <a:gd name="connsiteY0-2" fmla="*/ 848562 h 848562"/>
                <a:gd name="connsiteX1-3" fmla="*/ 470610 w 614384"/>
                <a:gd name="connsiteY1-4" fmla="*/ 848562 h 848562"/>
                <a:gd name="connsiteX2-5" fmla="*/ 465789 w 614384"/>
                <a:gd name="connsiteY2-6" fmla="*/ 0 h 848562"/>
                <a:gd name="connsiteX3-7" fmla="*/ 614384 w 614384"/>
                <a:gd name="connsiteY3-8" fmla="*/ 21614 h 848562"/>
                <a:gd name="connsiteX0-9" fmla="*/ 0 w 614384"/>
                <a:gd name="connsiteY0-10" fmla="*/ 826948 h 826948"/>
                <a:gd name="connsiteX1-11" fmla="*/ 470610 w 614384"/>
                <a:gd name="connsiteY1-12" fmla="*/ 826948 h 826948"/>
                <a:gd name="connsiteX2-13" fmla="*/ 475430 w 614384"/>
                <a:gd name="connsiteY2-14" fmla="*/ 14408 h 826948"/>
                <a:gd name="connsiteX3-15" fmla="*/ 614384 w 614384"/>
                <a:gd name="connsiteY3-16" fmla="*/ 0 h 826948"/>
                <a:gd name="connsiteX0-17" fmla="*/ 0 w 614384"/>
                <a:gd name="connsiteY0-18" fmla="*/ 826948 h 826948"/>
                <a:gd name="connsiteX1-19" fmla="*/ 470610 w 614384"/>
                <a:gd name="connsiteY1-20" fmla="*/ 826948 h 826948"/>
                <a:gd name="connsiteX2-21" fmla="*/ 470609 w 614384"/>
                <a:gd name="connsiteY2-22" fmla="*/ 7204 h 826948"/>
                <a:gd name="connsiteX3-23" fmla="*/ 614384 w 614384"/>
                <a:gd name="connsiteY3-24" fmla="*/ 0 h 826948"/>
                <a:gd name="connsiteX0-25" fmla="*/ 0 w 614384"/>
                <a:gd name="connsiteY0-26" fmla="*/ 834154 h 834154"/>
                <a:gd name="connsiteX1-27" fmla="*/ 470610 w 614384"/>
                <a:gd name="connsiteY1-28" fmla="*/ 834154 h 834154"/>
                <a:gd name="connsiteX2-29" fmla="*/ 470609 w 614384"/>
                <a:gd name="connsiteY2-30" fmla="*/ 0 h 834154"/>
                <a:gd name="connsiteX3-31" fmla="*/ 614384 w 614384"/>
                <a:gd name="connsiteY3-32" fmla="*/ 7206 h 834154"/>
                <a:gd name="connsiteX0-33" fmla="*/ 0 w 614384"/>
                <a:gd name="connsiteY0-34" fmla="*/ 834154 h 834154"/>
                <a:gd name="connsiteX1-35" fmla="*/ 465790 w 614384"/>
                <a:gd name="connsiteY1-36" fmla="*/ 834154 h 834154"/>
                <a:gd name="connsiteX2-37" fmla="*/ 470609 w 614384"/>
                <a:gd name="connsiteY2-38" fmla="*/ 0 h 834154"/>
                <a:gd name="connsiteX3-39" fmla="*/ 614384 w 614384"/>
                <a:gd name="connsiteY3-40" fmla="*/ 7206 h 834154"/>
                <a:gd name="connsiteX0-41" fmla="*/ 0 w 614384"/>
                <a:gd name="connsiteY0-42" fmla="*/ 826949 h 826949"/>
                <a:gd name="connsiteX1-43" fmla="*/ 465790 w 614384"/>
                <a:gd name="connsiteY1-44" fmla="*/ 826949 h 826949"/>
                <a:gd name="connsiteX2-45" fmla="*/ 465788 w 614384"/>
                <a:gd name="connsiteY2-46" fmla="*/ 0 h 826949"/>
                <a:gd name="connsiteX3-47" fmla="*/ 614384 w 614384"/>
                <a:gd name="connsiteY3-48" fmla="*/ 1 h 826949"/>
                <a:gd name="connsiteX0-49" fmla="*/ 0 w 614384"/>
                <a:gd name="connsiteY0-50" fmla="*/ 826949 h 826949"/>
                <a:gd name="connsiteX1-51" fmla="*/ 465790 w 614384"/>
                <a:gd name="connsiteY1-52" fmla="*/ 819744 h 826949"/>
                <a:gd name="connsiteX2-53" fmla="*/ 465788 w 614384"/>
                <a:gd name="connsiteY2-54" fmla="*/ 0 h 826949"/>
                <a:gd name="connsiteX3-55" fmla="*/ 614384 w 614384"/>
                <a:gd name="connsiteY3-56" fmla="*/ 1 h 82694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614384" h="826949" fill="none">
                  <a:moveTo>
                    <a:pt x="0" y="826949"/>
                  </a:moveTo>
                  <a:lnTo>
                    <a:pt x="465790" y="819744"/>
                  </a:lnTo>
                  <a:cubicBezTo>
                    <a:pt x="467397" y="548897"/>
                    <a:pt x="464181" y="270847"/>
                    <a:pt x="465788" y="0"/>
                  </a:cubicBezTo>
                  <a:lnTo>
                    <a:pt x="614384" y="1"/>
                  </a:lnTo>
                </a:path>
              </a:pathLst>
            </a:custGeom>
            <a:solidFill>
              <a:srgbClr val="FFFFFF"/>
            </a:solidFill>
            <a:ln w="7600" cap="flat">
              <a:solidFill>
                <a:srgbClr val="000000"/>
              </a:solidFill>
              <a:bevel/>
              <a:headEnd type="oval" w="med" len="med"/>
            </a:ln>
          </p:spPr>
          <p:txBody>
            <a:bodyPr wrap="square"/>
            <a:lstStyle/>
            <a:p>
              <a:endPara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8" name="任意多边形: 形状 28"/>
            <p:cNvSpPr/>
            <p:nvPr/>
          </p:nvSpPr>
          <p:spPr>
            <a:xfrm>
              <a:off x="5363595" y="2830232"/>
              <a:ext cx="756762" cy="279654"/>
            </a:xfrm>
            <a:custGeom>
              <a:avLst/>
              <a:gdLst/>
              <a:ahLst/>
              <a:cxnLst/>
              <a:rect l="l" t="t" r="r" b="b"/>
              <a:pathLst>
                <a:path w="1096771" h="174707">
                  <a:moveTo>
                    <a:pt x="0" y="0"/>
                  </a:moveTo>
                  <a:lnTo>
                    <a:pt x="1096771" y="0"/>
                  </a:lnTo>
                  <a:lnTo>
                    <a:pt x="1096771" y="174707"/>
                  </a:lnTo>
                  <a:lnTo>
                    <a:pt x="0" y="1747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defTabSz="914400"/>
              <a:r>
                <a:rPr lang="en-US" sz="1400" i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Codec</a:t>
              </a:r>
              <a:endParaRPr sz="1400" i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715010" y="6356351"/>
            <a:ext cx="2743200" cy="366183"/>
          </a:xfrm>
        </p:spPr>
        <p:txBody>
          <a:bodyPr/>
          <a:lstStyle/>
          <a:p>
            <a:pPr>
              <a:defRPr/>
            </a:pPr>
            <a:r>
              <a:rPr lang="en-US" altLang="zh-CN" sz="1600" dirty="0">
                <a:latin typeface="微软" charset="0"/>
                <a:cs typeface="微软" charset="0"/>
              </a:rPr>
              <a:t>company confidential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386" y="135467"/>
            <a:ext cx="1083789" cy="1083789"/>
          </a:xfrm>
          <a:prstGeom prst="rect">
            <a:avLst/>
          </a:prstGeom>
        </p:spPr>
      </p:pic>
    </p:spTree>
  </p:cSld>
  <p:clrMapOvr>
    <a:masterClrMapping/>
  </p:clrMapOvr>
  <p:transition advClick="0" advTm="5000">
    <p:cut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0" name="文本框 55"/>
          <p:cNvSpPr txBox="1">
            <a:spLocks noChangeArrowheads="1"/>
          </p:cNvSpPr>
          <p:nvPr/>
        </p:nvSpPr>
        <p:spPr bwMode="auto">
          <a:xfrm>
            <a:off x="840318" y="539751"/>
            <a:ext cx="8538633" cy="58356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丰富的开发者生态</a:t>
            </a:r>
          </a:p>
        </p:txBody>
      </p:sp>
      <p:sp>
        <p:nvSpPr>
          <p:cNvPr id="12" name="ïṣlidè"/>
          <p:cNvSpPr/>
          <p:nvPr/>
        </p:nvSpPr>
        <p:spPr bwMode="auto">
          <a:xfrm>
            <a:off x="527050" y="1473835"/>
            <a:ext cx="6368415" cy="3550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7500" tIns="35100" rIns="67500" bIns="35100" anchor="t" anchorCtr="0">
            <a:no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140000"/>
              </a:lnSpc>
            </a:pPr>
            <a:r>
              <a:rPr lang="zh-CN" altLang="en-US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支持全文搜索的产品手册和评估板指南</a:t>
            </a:r>
          </a:p>
          <a:p>
            <a:pPr>
              <a:lnSpc>
                <a:spcPct val="140000"/>
              </a:lnSpc>
            </a:pPr>
            <a:endParaRPr lang="zh-CN" altLang="en-US" dirty="0">
              <a:solidFill>
                <a:srgbClr val="2A2B2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40000"/>
              </a:lnSpc>
            </a:pPr>
            <a:r>
              <a:rPr lang="zh-CN" altLang="en-US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丰富代码案例的开发手册，快速上手</a:t>
            </a:r>
            <a:endParaRPr lang="zh-CN" altLang="en-US" dirty="0">
              <a:solidFill>
                <a:srgbClr val="2A2B2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40000"/>
              </a:lnSpc>
            </a:pPr>
            <a:endParaRPr lang="en-US" altLang="zh-CN" dirty="0">
              <a:solidFill>
                <a:srgbClr val="2A2B2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40000"/>
              </a:lnSpc>
            </a:pPr>
            <a:r>
              <a:rPr lang="en-US" altLang="zh-CN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Soundec Studio</a:t>
            </a:r>
            <a:r>
              <a:rPr lang="en-US" altLang="zh-CN" baseline="30000" dirty="0">
                <a:solidFill>
                  <a:srgbClr val="2A2B2E"/>
                </a:solidFill>
                <a:uFillTx/>
                <a:latin typeface="微软雅黑" charset="0"/>
                <a:ea typeface="微软雅黑" panose="020B0503020204020204" pitchFamily="34" charset="-122"/>
              </a:rPr>
              <a:t>TM</a:t>
            </a:r>
            <a:r>
              <a:rPr lang="zh-CN" altLang="en-US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调试工具，</a:t>
            </a:r>
            <a:r>
              <a:rPr lang="en-US" altLang="zh-CN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实时调参与功能验证</a:t>
            </a:r>
          </a:p>
          <a:p>
            <a:pPr>
              <a:lnSpc>
                <a:spcPct val="140000"/>
              </a:lnSpc>
            </a:pPr>
            <a:endParaRPr lang="zh-CN" altLang="en-US" dirty="0">
              <a:solidFill>
                <a:srgbClr val="2A2B2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40000"/>
              </a:lnSpc>
            </a:pPr>
            <a:r>
              <a:rPr lang="zh-CN" altLang="en-US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在线工单系统，</a:t>
            </a:r>
            <a:r>
              <a:rPr lang="en-US" altLang="zh-CN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8</a:t>
            </a:r>
            <a:r>
              <a:rPr lang="zh-CN" altLang="en-US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小时响应，</a:t>
            </a:r>
            <a:r>
              <a:rPr lang="en-US" altLang="zh-CN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24</a:t>
            </a:r>
            <a:r>
              <a:rPr lang="zh-CN" altLang="en-US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小时提供解决方案</a:t>
            </a:r>
          </a:p>
          <a:p>
            <a:pPr>
              <a:lnSpc>
                <a:spcPct val="140000"/>
              </a:lnSpc>
            </a:pPr>
            <a:endParaRPr lang="zh-CN" altLang="en-US" dirty="0">
              <a:solidFill>
                <a:srgbClr val="2A2B2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40000"/>
              </a:lnSpc>
            </a:pPr>
            <a:r>
              <a:rPr lang="zh-CN" altLang="en-US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更多内容，请访问</a:t>
            </a:r>
            <a:r>
              <a:rPr lang="en-US" altLang="zh-CN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en-US" altLang="zh-CN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  <a:hlinkClick r:id="rId3" action="ppaction://hlinkfile"/>
              </a:rPr>
              <a:t> https//dev.soundec.com</a:t>
            </a:r>
            <a:endParaRPr lang="en-US" altLang="zh-CN" dirty="0">
              <a:solidFill>
                <a:srgbClr val="2A2B2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715010" y="6356351"/>
            <a:ext cx="2743200" cy="366183"/>
          </a:xfrm>
        </p:spPr>
        <p:txBody>
          <a:bodyPr/>
          <a:lstStyle/>
          <a:p>
            <a:pPr>
              <a:defRPr/>
            </a:pPr>
            <a:r>
              <a:rPr lang="en-US" altLang="zh-CN" sz="1600" dirty="0">
                <a:latin typeface="微软" charset="0"/>
                <a:cs typeface="微软" charset="0"/>
              </a:rPr>
              <a:t>company confidential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7750" y="148590"/>
            <a:ext cx="6014720" cy="366458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rcRect t="4983" b="18632"/>
          <a:stretch>
            <a:fillRect/>
          </a:stretch>
        </p:blipFill>
        <p:spPr>
          <a:xfrm>
            <a:off x="6144260" y="3851275"/>
            <a:ext cx="6014720" cy="2871470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/private/var/folders/4l/w4q5nvpd1dz44mqc998fxlp80000gn/T/com.kingsoft.wpsoffice.mac/photoedit2/20230227142816/temp.pngtemp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图片 1" descr="九音2logo-0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7735" y="2961005"/>
            <a:ext cx="858520" cy="93535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786255" y="3136900"/>
            <a:ext cx="657479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sym typeface="+mn-ea"/>
              </a:rPr>
              <a:t>谢</a:t>
            </a:r>
            <a:r>
              <a:rPr lang="en-US" altLang="zh-CN" sz="3200" dirty="0">
                <a:solidFill>
                  <a:schemeClr val="bg1"/>
                </a:solidFill>
                <a:sym typeface="+mn-ea"/>
              </a:rPr>
              <a:t> </a:t>
            </a:r>
            <a:r>
              <a:rPr lang="zh-CN" altLang="en-US" sz="3200" dirty="0">
                <a:solidFill>
                  <a:schemeClr val="bg1"/>
                </a:solidFill>
                <a:sym typeface="+mn-ea"/>
              </a:rPr>
              <a:t>谢！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7900670" y="5699760"/>
            <a:ext cx="657479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sym typeface="+mn-ea"/>
              </a:rPr>
              <a:t>深圳市九音科技有限公司</a:t>
            </a:r>
            <a:endParaRPr lang="en-US" altLang="zh-CN" sz="2400" dirty="0">
              <a:solidFill>
                <a:schemeClr val="bg1"/>
              </a:solidFill>
              <a:sym typeface="+mn-ea"/>
            </a:endParaRPr>
          </a:p>
        </p:txBody>
      </p:sp>
      <p:sp>
        <p:nvSpPr>
          <p:cNvPr id="21" name="日期占位符 1"/>
          <p:cNvSpPr>
            <a:spLocks noGrp="1"/>
          </p:cNvSpPr>
          <p:nvPr>
            <p:ph type="dt" sz="half" idx="10"/>
          </p:nvPr>
        </p:nvSpPr>
        <p:spPr>
          <a:xfrm>
            <a:off x="715010" y="6356351"/>
            <a:ext cx="2743200" cy="366183"/>
          </a:xfrm>
        </p:spPr>
        <p:txBody>
          <a:bodyPr/>
          <a:lstStyle/>
          <a:p>
            <a:pPr>
              <a:defRPr/>
            </a:pPr>
            <a:r>
              <a:rPr lang="en-US" altLang="zh-CN" sz="1600" dirty="0"/>
              <a:t>company confidential</a:t>
            </a:r>
          </a:p>
        </p:txBody>
      </p:sp>
    </p:spTree>
    <p:custDataLst>
      <p:tags r:id="rId1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/private/var/folders/4l/w4q5nvpd1dz44mqc998fxlp80000gn/T/com.kingsoft.wpsoffice.mac/photoedit2/20230227163134/temp.pngtemp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8" name="原创设计师QQ598969553      _3"/>
          <p:cNvSpPr>
            <a:spLocks noChangeArrowheads="1"/>
          </p:cNvSpPr>
          <p:nvPr/>
        </p:nvSpPr>
        <p:spPr bwMode="auto">
          <a:xfrm>
            <a:off x="958852" y="704851"/>
            <a:ext cx="1641475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  <a:cs typeface="宋体" pitchFamily="2" charset="-122"/>
              </a:rPr>
              <a:t>公司简介</a:t>
            </a:r>
          </a:p>
        </p:txBody>
      </p:sp>
      <p:sp>
        <p:nvSpPr>
          <p:cNvPr id="69" name="原创设计师QQ598969553      _4"/>
          <p:cNvSpPr>
            <a:spLocks noChangeArrowheads="1"/>
          </p:cNvSpPr>
          <p:nvPr/>
        </p:nvSpPr>
        <p:spPr bwMode="auto">
          <a:xfrm>
            <a:off x="958851" y="1303867"/>
            <a:ext cx="2400300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zh-CN" altLang="en-US"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专注于声学科研和商业化</a:t>
            </a:r>
          </a:p>
        </p:txBody>
      </p:sp>
      <p:sp>
        <p:nvSpPr>
          <p:cNvPr id="70" name="原创设计师QQ598969553      _5"/>
          <p:cNvSpPr>
            <a:spLocks noChangeArrowheads="1"/>
          </p:cNvSpPr>
          <p:nvPr/>
        </p:nvSpPr>
        <p:spPr bwMode="auto">
          <a:xfrm>
            <a:off x="2724151" y="704851"/>
            <a:ext cx="3215005" cy="492125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>
            <a:spAutoFit/>
          </a:bodyPr>
          <a:lstStyle/>
          <a:p>
            <a:pPr>
              <a:defRPr/>
            </a:pPr>
            <a:r>
              <a:rPr lang="en-US" altLang="zh-CN" sz="3200" dirty="0">
                <a:solidFill>
                  <a:schemeClr val="bg1"/>
                </a:solidFill>
                <a:latin typeface="微软雅黑" charset="0"/>
                <a:ea typeface="微软雅黑" charset="0"/>
                <a:cs typeface="宋体" pitchFamily="2" charset="-122"/>
              </a:rPr>
              <a:t>Company Profile</a:t>
            </a:r>
          </a:p>
        </p:txBody>
      </p:sp>
      <p:sp>
        <p:nvSpPr>
          <p:cNvPr id="72" name="原创设计师QQ598969553      _7"/>
          <p:cNvSpPr>
            <a:spLocks noChangeArrowheads="1"/>
          </p:cNvSpPr>
          <p:nvPr/>
        </p:nvSpPr>
        <p:spPr bwMode="auto">
          <a:xfrm>
            <a:off x="972185" y="1743710"/>
            <a:ext cx="9818370" cy="24930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深圳市九音科技有限公司（“九音科技”） 是一家专注于声学科研和商业化的高新技术企业。公司成立于</a:t>
            </a: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2017</a:t>
            </a:r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年， 我们的愿景是成为音频领域中特色技术解决方案的提供商。</a:t>
            </a:r>
          </a:p>
          <a:p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</a:p>
          <a:p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公司的主要产品包括集成</a:t>
            </a: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</a:t>
            </a:r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算法、高质量编解码器、高性能DSP、高速USB与电源管理单元的专业音频处理器系列，支持客户深度定制开发和算法</a:t>
            </a: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芯片</a:t>
            </a: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应用设计的</a:t>
            </a: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turn-key</a:t>
            </a:r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解决方案。</a:t>
            </a:r>
          </a:p>
          <a:p>
            <a:endParaRPr lang="en-US" altLang="zh-CN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九音科技和行业顶尖的</a:t>
            </a: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IP</a:t>
            </a:r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合作伙伴与芯片生产企业合作，打造出世界一流的音频处理器与配套元器件，为客户提供质量可靠、供应稳定与服务专业的声学解决方案。</a:t>
            </a:r>
            <a:endParaRPr lang="zh-CN" alt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日期占位符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/>
              <a:t>2023-2-7</a:t>
            </a:r>
            <a:endParaRPr lang="zh-CN" altLang="en-US" dirty="0"/>
          </a:p>
        </p:txBody>
      </p:sp>
      <p:sp>
        <p:nvSpPr>
          <p:cNvPr id="12" name="页脚占位符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深圳市九音科技有限公司</a:t>
            </a:r>
          </a:p>
        </p:txBody>
      </p:sp>
      <p:sp>
        <p:nvSpPr>
          <p:cNvPr id="14" name="灯片编号占位符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543B02-B5C3-48B4-A10E-C9FED9D43D25}" type="slidenum">
              <a:rPr lang="zh-CN" altLang="en-US" smtClean="0"/>
              <a:t>2</a:t>
            </a:fld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0" y="5666105"/>
            <a:ext cx="12191365" cy="12007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timg.jpeg" descr="timg.jpeg"/>
          <p:cNvPicPr>
            <a:picLocks noChangeAspect="1"/>
          </p:cNvPicPr>
          <p:nvPr/>
        </p:nvPicPr>
        <p:blipFill>
          <a:blip r:embed="rId4"/>
          <a:srcRect t="28260" b="13724"/>
          <a:stretch>
            <a:fillRect/>
          </a:stretch>
        </p:blipFill>
        <p:spPr>
          <a:xfrm>
            <a:off x="644579" y="5776519"/>
            <a:ext cx="1956045" cy="88893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" name="viewfile.png" descr="viewfil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81400" y="5842150"/>
            <a:ext cx="1980328" cy="758697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4" name="timg.jpeg" descr="timg.jpe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191750" y="5675630"/>
            <a:ext cx="1363980" cy="109728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3339" y="5731088"/>
            <a:ext cx="2897841" cy="1097667"/>
          </a:xfrm>
          <a:prstGeom prst="rect">
            <a:avLst/>
          </a:prstGeom>
        </p:spPr>
      </p:pic>
    </p:spTree>
  </p:cSld>
  <p:clrMapOvr>
    <a:masterClrMapping/>
  </p:clrMapOvr>
  <p:transition spd="slow" advTm="5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3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69" grpId="0"/>
      <p:bldP spid="70" grpId="0"/>
      <p:bldP spid="7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412" r="26682"/>
          <a:stretch>
            <a:fillRect/>
          </a:stretch>
        </p:blipFill>
        <p:spPr>
          <a:xfrm>
            <a:off x="10145946" y="1163595"/>
            <a:ext cx="1676400" cy="3505279"/>
          </a:xfrm>
          <a:prstGeom prst="rect">
            <a:avLst/>
          </a:prstGeom>
          <a:effectLst>
            <a:softEdge rad="38100"/>
          </a:effectLst>
        </p:spPr>
      </p:pic>
      <p:pic>
        <p:nvPicPr>
          <p:cNvPr id="19" name="图片 1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6" r="30129"/>
          <a:stretch>
            <a:fillRect/>
          </a:stretch>
        </p:blipFill>
        <p:spPr>
          <a:xfrm>
            <a:off x="8450943" y="1161862"/>
            <a:ext cx="1695450" cy="3509702"/>
          </a:xfrm>
          <a:prstGeom prst="rect">
            <a:avLst/>
          </a:prstGeom>
          <a:effectLst>
            <a:softEdge rad="38100"/>
          </a:effectLst>
        </p:spPr>
      </p:pic>
      <p:pic>
        <p:nvPicPr>
          <p:cNvPr id="20" name="图片 1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48" r="31263" b="9114"/>
          <a:stretch>
            <a:fillRect/>
          </a:stretch>
        </p:blipFill>
        <p:spPr>
          <a:xfrm>
            <a:off x="6755534" y="1163980"/>
            <a:ext cx="1701800" cy="3509620"/>
          </a:xfrm>
          <a:prstGeom prst="rect">
            <a:avLst/>
          </a:prstGeom>
          <a:effectLst>
            <a:softEdge rad="38100"/>
          </a:effectLst>
        </p:spPr>
      </p:pic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17" r="47196"/>
          <a:stretch>
            <a:fillRect/>
          </a:stretch>
        </p:blipFill>
        <p:spPr>
          <a:xfrm>
            <a:off x="1651353" y="1165804"/>
            <a:ext cx="1712199" cy="3503070"/>
          </a:xfrm>
          <a:prstGeom prst="rect">
            <a:avLst/>
          </a:prstGeom>
          <a:effectLst>
            <a:softEdge rad="38100"/>
          </a:effectLst>
        </p:spPr>
      </p:pic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87" r="25828" b="11459"/>
          <a:stretch>
            <a:fillRect/>
          </a:stretch>
        </p:blipFill>
        <p:spPr>
          <a:xfrm>
            <a:off x="3358217" y="1170882"/>
            <a:ext cx="1707266" cy="3505290"/>
          </a:xfrm>
          <a:prstGeom prst="rect">
            <a:avLst/>
          </a:prstGeom>
          <a:effectLst>
            <a:softEdge rad="38100"/>
          </a:effectLst>
        </p:spPr>
      </p:pic>
      <p:pic>
        <p:nvPicPr>
          <p:cNvPr id="18" name="图片 17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12" t="14288" r="28396" b="8331"/>
          <a:stretch>
            <a:fillRect/>
          </a:stretch>
        </p:blipFill>
        <p:spPr>
          <a:xfrm>
            <a:off x="5062304" y="1159826"/>
            <a:ext cx="1696278" cy="3516346"/>
          </a:xfrm>
          <a:prstGeom prst="rect">
            <a:avLst/>
          </a:prstGeom>
          <a:effectLst>
            <a:softEdge rad="38100"/>
          </a:effectLst>
        </p:spPr>
      </p:pic>
      <p:sp>
        <p:nvSpPr>
          <p:cNvPr id="21" name="矩形 20"/>
          <p:cNvSpPr/>
          <p:nvPr/>
        </p:nvSpPr>
        <p:spPr>
          <a:xfrm>
            <a:off x="1650131" y="2615602"/>
            <a:ext cx="10172215" cy="2067555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</a:schemeClr>
              </a:gs>
              <a:gs pos="80000">
                <a:schemeClr val="tx1">
                  <a:lumMod val="95000"/>
                  <a:lumOff val="5000"/>
                  <a:alpha val="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6" name="组合 35"/>
          <p:cNvGrpSpPr/>
          <p:nvPr/>
        </p:nvGrpSpPr>
        <p:grpSpPr>
          <a:xfrm>
            <a:off x="768035" y="5255927"/>
            <a:ext cx="10644503" cy="1283200"/>
            <a:chOff x="688409" y="5152938"/>
            <a:chExt cx="10644502" cy="1283200"/>
          </a:xfrm>
        </p:grpSpPr>
        <p:pic>
          <p:nvPicPr>
            <p:cNvPr id="5" name="Picture 2" descr="山逊/SAMSON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87520" y="5288893"/>
              <a:ext cx="1291459" cy="6134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770368" y="5445685"/>
              <a:ext cx="1053710" cy="786453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807225" y="5436325"/>
              <a:ext cx="1053710" cy="786453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88409" y="5462998"/>
              <a:ext cx="1092645" cy="703655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5" name="Picture 6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55206" y="5728679"/>
              <a:ext cx="1092645" cy="7074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图片 25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5178979" y="5402817"/>
              <a:ext cx="1168581" cy="872188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7" name="图片 26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7484967" y="5393457"/>
              <a:ext cx="1168581" cy="872188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8" name="图片 27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8756424" y="5334352"/>
              <a:ext cx="1156295" cy="872191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9" name="图片 28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6317636" y="5402123"/>
              <a:ext cx="1168581" cy="872191"/>
            </a:xfrm>
            <a:prstGeom prst="rect">
              <a:avLst/>
            </a:prstGeom>
            <a:ln>
              <a:noFill/>
            </a:ln>
          </p:spPr>
        </p:pic>
        <p:grpSp>
          <p:nvGrpSpPr>
            <p:cNvPr id="30" name="组合 29"/>
            <p:cNvGrpSpPr/>
            <p:nvPr/>
          </p:nvGrpSpPr>
          <p:grpSpPr>
            <a:xfrm>
              <a:off x="9943532" y="5152938"/>
              <a:ext cx="1389379" cy="961275"/>
              <a:chOff x="2404113" y="3428110"/>
              <a:chExt cx="2209277" cy="1692149"/>
            </a:xfrm>
          </p:grpSpPr>
          <p:pic>
            <p:nvPicPr>
              <p:cNvPr id="31" name="图片 30"/>
              <p:cNvPicPr>
                <a:picLocks noChangeAspect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600307" y="3428110"/>
                <a:ext cx="2013083" cy="1535329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35" name="文本框 34"/>
              <p:cNvSpPr txBox="1"/>
              <p:nvPr/>
            </p:nvSpPr>
            <p:spPr>
              <a:xfrm>
                <a:off x="2404113" y="4607894"/>
                <a:ext cx="2196271" cy="5123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300" b="1" dirty="0">
                    <a:latin typeface="微软雅黑" charset="0"/>
                    <a:ea typeface="微软雅黑" charset="0"/>
                  </a:rPr>
                  <a:t>立讯精密</a:t>
                </a:r>
              </a:p>
            </p:txBody>
          </p:sp>
        </p:grpSp>
      </p:grpSp>
      <p:sp>
        <p:nvSpPr>
          <p:cNvPr id="32" name="矩形 31"/>
          <p:cNvSpPr/>
          <p:nvPr/>
        </p:nvSpPr>
        <p:spPr>
          <a:xfrm>
            <a:off x="11724" y="6321086"/>
            <a:ext cx="1577083" cy="5176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00">
              <a:latin typeface="微软雅黑" charset="0"/>
              <a:ea typeface="微软雅黑" charset="0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1960943" y="5002266"/>
            <a:ext cx="77753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kumimoji="1" lang="zh-CN" altLang="en-US" sz="1600" dirty="0">
                <a:latin typeface="微软雅黑" charset="0"/>
                <a:ea typeface="微软雅黑" charset="0"/>
              </a:rPr>
              <a:t>有交互和控制需求的终端都将具备音频入口，对音质和个性化感知的要求不断提升</a:t>
            </a:r>
          </a:p>
        </p:txBody>
      </p:sp>
      <p:sp>
        <p:nvSpPr>
          <p:cNvPr id="37" name="文本框 55"/>
          <p:cNvSpPr txBox="1">
            <a:spLocks noChangeArrowheads="1"/>
          </p:cNvSpPr>
          <p:nvPr/>
        </p:nvSpPr>
        <p:spPr bwMode="auto">
          <a:xfrm>
            <a:off x="840318" y="539751"/>
            <a:ext cx="8538633" cy="58356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3200" b="1" dirty="0">
                <a:latin typeface="微软雅黑" charset="0"/>
                <a:ea typeface="微软雅黑" charset="0"/>
              </a:rPr>
              <a:t>深耕专业音频市场</a:t>
            </a:r>
          </a:p>
        </p:txBody>
      </p:sp>
      <p:sp>
        <p:nvSpPr>
          <p:cNvPr id="43" name="ïšľîḑê"/>
          <p:cNvSpPr/>
          <p:nvPr/>
        </p:nvSpPr>
        <p:spPr bwMode="auto">
          <a:xfrm>
            <a:off x="5113264" y="3911759"/>
            <a:ext cx="1614825" cy="8039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 anchor="t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900" b="0" i="0" dirty="0">
                <a:solidFill>
                  <a:schemeClr val="bg1"/>
                </a:solidFill>
                <a:effectLst/>
                <a:latin typeface="微软雅黑" charset="0"/>
                <a:ea typeface="微软雅黑" charset="0"/>
                <a:cs typeface="微软雅黑" charset="0"/>
              </a:rPr>
              <a:t>2021</a:t>
            </a:r>
            <a:r>
              <a:rPr lang="zh-CN" altLang="en-US" sz="900" b="0" i="0" dirty="0">
                <a:solidFill>
                  <a:schemeClr val="bg1"/>
                </a:solidFill>
                <a:effectLst/>
                <a:latin typeface="微软雅黑" charset="0"/>
                <a:ea typeface="微软雅黑" charset="0"/>
                <a:cs typeface="微软雅黑" charset="0"/>
              </a:rPr>
              <a:t>年中国视频会议行业市场规模达到</a:t>
            </a:r>
            <a:r>
              <a:rPr lang="en-US" altLang="zh-CN" sz="900" b="0" i="0" dirty="0">
                <a:solidFill>
                  <a:schemeClr val="bg1"/>
                </a:solidFill>
                <a:effectLst/>
                <a:latin typeface="微软雅黑" charset="0"/>
                <a:ea typeface="微软雅黑" charset="0"/>
                <a:cs typeface="微软雅黑" charset="0"/>
              </a:rPr>
              <a:t>148.2</a:t>
            </a:r>
            <a:r>
              <a:rPr lang="zh-CN" altLang="en-US" sz="900" b="0" i="0" dirty="0">
                <a:solidFill>
                  <a:schemeClr val="bg1"/>
                </a:solidFill>
                <a:effectLst/>
                <a:latin typeface="微软雅黑" charset="0"/>
                <a:ea typeface="微软雅黑" charset="0"/>
                <a:cs typeface="微软雅黑" charset="0"/>
              </a:rPr>
              <a:t>亿元，同比增长</a:t>
            </a:r>
            <a:r>
              <a:rPr lang="en-US" altLang="zh-CN" sz="900" b="0" i="0" dirty="0">
                <a:solidFill>
                  <a:schemeClr val="bg1"/>
                </a:solidFill>
                <a:effectLst/>
                <a:latin typeface="微软雅黑" charset="0"/>
                <a:ea typeface="微软雅黑" charset="0"/>
                <a:cs typeface="微软雅黑" charset="0"/>
              </a:rPr>
              <a:t>18.3% </a:t>
            </a:r>
            <a:r>
              <a:rPr lang="zh-CN" altLang="en-US" sz="900" b="0" i="0" dirty="0">
                <a:solidFill>
                  <a:schemeClr val="bg1"/>
                </a:solidFill>
                <a:effectLst/>
                <a:latin typeface="微软雅黑" charset="0"/>
                <a:ea typeface="微软雅黑" charset="0"/>
                <a:cs typeface="微软雅黑" charset="0"/>
              </a:rPr>
              <a:t>，</a:t>
            </a:r>
            <a:r>
              <a:rPr lang="en-US" altLang="zh-CN" sz="900" b="0" i="0" dirty="0">
                <a:solidFill>
                  <a:schemeClr val="bg1"/>
                </a:solidFill>
                <a:effectLst/>
                <a:latin typeface="微软雅黑" charset="0"/>
                <a:ea typeface="微软雅黑" charset="0"/>
                <a:cs typeface="微软雅黑" charset="0"/>
              </a:rPr>
              <a:t>2023</a:t>
            </a:r>
            <a:r>
              <a:rPr lang="zh-CN" altLang="en-US" sz="900" b="0" i="0" dirty="0">
                <a:solidFill>
                  <a:schemeClr val="bg1"/>
                </a:solidFill>
                <a:effectLst/>
                <a:latin typeface="微软雅黑" charset="0"/>
                <a:ea typeface="微软雅黑" charset="0"/>
                <a:cs typeface="微软雅黑" charset="0"/>
              </a:rPr>
              <a:t>年有望突破</a:t>
            </a:r>
            <a:r>
              <a:rPr lang="en-US" altLang="zh-CN" sz="900" b="0" i="0" dirty="0">
                <a:solidFill>
                  <a:schemeClr val="bg1"/>
                </a:solidFill>
                <a:effectLst/>
                <a:latin typeface="微软雅黑" charset="0"/>
                <a:ea typeface="微软雅黑" charset="0"/>
                <a:cs typeface="微软雅黑" charset="0"/>
              </a:rPr>
              <a:t>200</a:t>
            </a:r>
            <a:r>
              <a:rPr lang="zh-CN" altLang="en-US" sz="900" b="0" i="0" dirty="0">
                <a:solidFill>
                  <a:schemeClr val="bg1"/>
                </a:solidFill>
                <a:effectLst/>
                <a:latin typeface="微软雅黑" charset="0"/>
                <a:ea typeface="微软雅黑" charset="0"/>
                <a:cs typeface="微软雅黑" charset="0"/>
              </a:rPr>
              <a:t>亿元</a:t>
            </a:r>
            <a:endParaRPr lang="zh-CN" altLang="en-US" sz="900" i="0" dirty="0">
              <a:solidFill>
                <a:schemeClr val="bg1"/>
              </a:solidFill>
              <a:effectLst/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44" name="îŝlîdé"/>
          <p:cNvSpPr txBox="1"/>
          <p:nvPr/>
        </p:nvSpPr>
        <p:spPr bwMode="auto">
          <a:xfrm>
            <a:off x="5053328" y="3674286"/>
            <a:ext cx="1180392" cy="242786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</a:pPr>
            <a:r>
              <a:rPr lang="zh-CN" altLang="en-US" sz="1400" b="1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麦克风应用</a:t>
            </a:r>
          </a:p>
        </p:txBody>
      </p:sp>
      <p:sp>
        <p:nvSpPr>
          <p:cNvPr id="59" name="iṧ1ïdé"/>
          <p:cNvSpPr/>
          <p:nvPr/>
        </p:nvSpPr>
        <p:spPr bwMode="auto">
          <a:xfrm>
            <a:off x="1651353" y="3912277"/>
            <a:ext cx="1706864" cy="7709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 anchor="t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defTabSz="342900"/>
            <a:r>
              <a:rPr lang="en-US" altLang="zh-CN" sz="900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2022</a:t>
            </a:r>
            <a:r>
              <a:rPr lang="zh-CN" altLang="en-US" sz="900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年，汽车产销分别完成</a:t>
            </a:r>
            <a:r>
              <a:rPr lang="en-US" altLang="zh-CN" sz="900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2702.1</a:t>
            </a:r>
            <a:r>
              <a:rPr lang="zh-CN" altLang="en-US" sz="900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万辆和</a:t>
            </a:r>
            <a:r>
              <a:rPr lang="en-US" altLang="zh-CN" sz="900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2686.4</a:t>
            </a:r>
            <a:r>
              <a:rPr lang="zh-CN" altLang="en-US" sz="900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万辆。</a:t>
            </a:r>
            <a:r>
              <a:rPr lang="zh-CN" altLang="en-US" sz="900" b="0" i="0" dirty="0">
                <a:solidFill>
                  <a:schemeClr val="bg1"/>
                </a:solidFill>
                <a:effectLst/>
                <a:latin typeface="微软雅黑" charset="0"/>
                <a:ea typeface="微软雅黑" charset="0"/>
                <a:cs typeface="微软雅黑" charset="0"/>
              </a:rPr>
              <a:t> </a:t>
            </a:r>
            <a:r>
              <a:rPr lang="en-US" altLang="zh-CN" sz="900" b="0" i="0" dirty="0">
                <a:solidFill>
                  <a:schemeClr val="bg1"/>
                </a:solidFill>
                <a:effectLst/>
                <a:latin typeface="微软雅黑" charset="0"/>
                <a:ea typeface="微软雅黑" charset="0"/>
                <a:cs typeface="微软雅黑" charset="0"/>
              </a:rPr>
              <a:t>2023</a:t>
            </a:r>
            <a:r>
              <a:rPr lang="zh-CN" altLang="en-US" sz="900" b="0" i="0" dirty="0">
                <a:solidFill>
                  <a:schemeClr val="bg1"/>
                </a:solidFill>
                <a:effectLst/>
                <a:latin typeface="微软雅黑" charset="0"/>
                <a:ea typeface="微软雅黑" charset="0"/>
                <a:cs typeface="微软雅黑" charset="0"/>
              </a:rPr>
              <a:t>年预计中国汽车市场总销量为</a:t>
            </a:r>
            <a:r>
              <a:rPr lang="en-US" altLang="zh-CN" sz="900" b="0" i="0" dirty="0">
                <a:solidFill>
                  <a:schemeClr val="bg1"/>
                </a:solidFill>
                <a:effectLst/>
                <a:latin typeface="微软雅黑" charset="0"/>
                <a:ea typeface="微软雅黑" charset="0"/>
                <a:cs typeface="微软雅黑" charset="0"/>
              </a:rPr>
              <a:t>2760</a:t>
            </a:r>
            <a:r>
              <a:rPr lang="zh-CN" altLang="en-US" sz="900" b="0" i="0" dirty="0">
                <a:solidFill>
                  <a:schemeClr val="bg1"/>
                </a:solidFill>
                <a:effectLst/>
                <a:latin typeface="微软雅黑" charset="0"/>
                <a:ea typeface="微软雅黑" charset="0"/>
                <a:cs typeface="微软雅黑" charset="0"/>
              </a:rPr>
              <a:t>万辆，同比增长</a:t>
            </a:r>
            <a:r>
              <a:rPr lang="en-US" altLang="zh-CN" sz="900" b="0" i="0" dirty="0">
                <a:solidFill>
                  <a:schemeClr val="bg1"/>
                </a:solidFill>
                <a:effectLst/>
                <a:latin typeface="微软雅黑" charset="0"/>
                <a:ea typeface="微软雅黑" charset="0"/>
                <a:cs typeface="微软雅黑" charset="0"/>
              </a:rPr>
              <a:t>3%</a:t>
            </a:r>
            <a:endParaRPr lang="zh-CN" altLang="en-US" sz="900" dirty="0">
              <a:solidFill>
                <a:schemeClr val="bg1"/>
              </a:solidFill>
              <a:latin typeface="微软雅黑" charset="0"/>
              <a:ea typeface="微软雅黑" charset="0"/>
              <a:cs typeface="微软雅黑" charset="0"/>
              <a:sym typeface="+mn-lt"/>
            </a:endParaRPr>
          </a:p>
        </p:txBody>
      </p:sp>
      <p:sp>
        <p:nvSpPr>
          <p:cNvPr id="62" name="ïŝļiḓê"/>
          <p:cNvSpPr txBox="1"/>
          <p:nvPr/>
        </p:nvSpPr>
        <p:spPr bwMode="auto">
          <a:xfrm>
            <a:off x="1663141" y="3643827"/>
            <a:ext cx="1084295" cy="263882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</a:pPr>
            <a:r>
              <a:rPr lang="zh-CN" altLang="en-US" sz="1400" b="1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智能座舱</a:t>
            </a:r>
          </a:p>
        </p:txBody>
      </p:sp>
      <p:sp>
        <p:nvSpPr>
          <p:cNvPr id="64" name="ïṧľîḑe"/>
          <p:cNvSpPr/>
          <p:nvPr/>
        </p:nvSpPr>
        <p:spPr bwMode="auto">
          <a:xfrm>
            <a:off x="10176426" y="3901324"/>
            <a:ext cx="1658511" cy="5400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 anchor="t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defTabSz="342900"/>
            <a:r>
              <a:rPr lang="zh-CN" altLang="en-US" sz="900" dirty="0">
                <a:solidFill>
                  <a:schemeClr val="bg1"/>
                </a:solidFill>
                <a:latin typeface="微软雅黑" charset="0"/>
                <a:ea typeface="微软雅黑" charset="0"/>
                <a:cs typeface="+mn-ea"/>
                <a:sym typeface="+mn-lt"/>
              </a:rPr>
              <a:t>工业噪音隔离和听觉保护助听器和特种行业</a:t>
            </a:r>
          </a:p>
        </p:txBody>
      </p:sp>
      <p:sp>
        <p:nvSpPr>
          <p:cNvPr id="66" name="ïsļïďè"/>
          <p:cNvSpPr txBox="1"/>
          <p:nvPr/>
        </p:nvSpPr>
        <p:spPr bwMode="auto">
          <a:xfrm>
            <a:off x="10186769" y="3681490"/>
            <a:ext cx="1180392" cy="263882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</a:pPr>
            <a:r>
              <a:rPr lang="zh-CN" altLang="en-US" sz="1300" b="1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特种行业</a:t>
            </a:r>
          </a:p>
        </p:txBody>
      </p:sp>
      <p:sp>
        <p:nvSpPr>
          <p:cNvPr id="68" name="íSlîḓé"/>
          <p:cNvSpPr txBox="1"/>
          <p:nvPr/>
        </p:nvSpPr>
        <p:spPr bwMode="auto">
          <a:xfrm>
            <a:off x="3385401" y="3656842"/>
            <a:ext cx="801046" cy="263882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</a:pPr>
            <a:r>
              <a:rPr lang="zh-CN" altLang="en-US" sz="1400" b="1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耳机</a:t>
            </a:r>
          </a:p>
        </p:txBody>
      </p:sp>
      <p:sp>
        <p:nvSpPr>
          <p:cNvPr id="70" name="矩形 69"/>
          <p:cNvSpPr/>
          <p:nvPr/>
        </p:nvSpPr>
        <p:spPr>
          <a:xfrm>
            <a:off x="3359439" y="3899796"/>
            <a:ext cx="176493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sz="900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2023</a:t>
            </a:r>
            <a:r>
              <a:rPr lang="zh-CN" altLang="en-US" sz="900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年预计全球耳机出货近</a:t>
            </a:r>
            <a:r>
              <a:rPr lang="en-US" altLang="zh-CN" sz="900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10</a:t>
            </a:r>
            <a:r>
              <a:rPr lang="zh-CN" altLang="en-US" sz="900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亿条，其中有线耳机超过</a:t>
            </a:r>
            <a:r>
              <a:rPr lang="en-US" altLang="zh-CN" sz="900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6</a:t>
            </a:r>
            <a:r>
              <a:rPr lang="zh-CN" altLang="en-US" sz="900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亿条；专业耳机（降噪、游戏、</a:t>
            </a:r>
            <a:r>
              <a:rPr lang="en-US" altLang="zh-CN" sz="900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Hi-Res</a:t>
            </a:r>
            <a:r>
              <a:rPr lang="zh-CN" altLang="en-US" sz="900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）</a:t>
            </a:r>
            <a:r>
              <a:rPr lang="en-US" altLang="zh-CN" sz="900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3</a:t>
            </a:r>
            <a:r>
              <a:rPr lang="zh-CN" altLang="en-US" sz="900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亿台以上</a:t>
            </a:r>
          </a:p>
        </p:txBody>
      </p:sp>
      <p:pic>
        <p:nvPicPr>
          <p:cNvPr id="71" name="图片 70"/>
          <p:cNvPicPr>
            <a:picLocks noChangeAspect="1"/>
          </p:cNvPicPr>
          <p:nvPr/>
        </p:nvPicPr>
        <p:blipFill>
          <a:blip r:embed="rId19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4962" b="93893" l="5699" r="92831">
                        <a14:foregroundMark x1="17463" y1="37023" x2="17463" y2="37023"/>
                        <a14:foregroundMark x1="37684" y1="17939" x2="37684" y2="17939"/>
                        <a14:foregroundMark x1="58456" y1="81870" x2="58456" y2="8187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52124" y="1959243"/>
            <a:ext cx="650187" cy="649374"/>
          </a:xfrm>
          <a:prstGeom prst="rect">
            <a:avLst/>
          </a:prstGeom>
        </p:spPr>
      </p:pic>
      <p:sp>
        <p:nvSpPr>
          <p:cNvPr id="72" name="文本框 71"/>
          <p:cNvSpPr txBox="1"/>
          <p:nvPr/>
        </p:nvSpPr>
        <p:spPr>
          <a:xfrm>
            <a:off x="393700" y="2776048"/>
            <a:ext cx="1577975" cy="1892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300" b="1" dirty="0">
                <a:latin typeface="微软雅黑" charset="0"/>
                <a:ea typeface="微软雅黑" charset="0"/>
              </a:rPr>
              <a:t>九</a:t>
            </a:r>
            <a:endParaRPr kumimoji="1" lang="en-US" altLang="zh-CN" sz="1300" b="1" dirty="0">
              <a:latin typeface="微软雅黑" charset="0"/>
              <a:ea typeface="微软雅黑" charset="0"/>
            </a:endParaRPr>
          </a:p>
          <a:p>
            <a:pPr algn="ctr"/>
            <a:r>
              <a:rPr kumimoji="1" lang="zh-CN" altLang="en-US" sz="1300" b="1" dirty="0">
                <a:latin typeface="微软雅黑" charset="0"/>
                <a:ea typeface="微软雅黑" charset="0"/>
              </a:rPr>
              <a:t>音</a:t>
            </a:r>
            <a:endParaRPr kumimoji="1" lang="en-US" altLang="zh-CN" sz="1300" b="1" dirty="0">
              <a:latin typeface="微软雅黑" charset="0"/>
              <a:ea typeface="微软雅黑" charset="0"/>
            </a:endParaRPr>
          </a:p>
          <a:p>
            <a:pPr algn="ctr"/>
            <a:r>
              <a:rPr kumimoji="1" lang="zh-CN" altLang="en-US" sz="1300" b="1" dirty="0">
                <a:latin typeface="微软雅黑" charset="0"/>
                <a:ea typeface="微软雅黑" charset="0"/>
              </a:rPr>
              <a:t>专</a:t>
            </a:r>
            <a:endParaRPr kumimoji="1" lang="en-US" altLang="zh-CN" sz="1300" b="1" dirty="0">
              <a:latin typeface="微软雅黑" charset="0"/>
              <a:ea typeface="微软雅黑" charset="0"/>
            </a:endParaRPr>
          </a:p>
          <a:p>
            <a:pPr algn="ctr"/>
            <a:r>
              <a:rPr kumimoji="1" lang="zh-CN" altLang="en-US" sz="1300" b="1" dirty="0">
                <a:latin typeface="微软雅黑" charset="0"/>
                <a:ea typeface="微软雅黑" charset="0"/>
              </a:rPr>
              <a:t>业</a:t>
            </a:r>
            <a:endParaRPr kumimoji="1" lang="en-US" altLang="zh-CN" sz="1300" b="1" dirty="0">
              <a:latin typeface="微软雅黑" charset="0"/>
              <a:ea typeface="微软雅黑" charset="0"/>
            </a:endParaRPr>
          </a:p>
          <a:p>
            <a:pPr algn="ctr"/>
            <a:r>
              <a:rPr kumimoji="1" lang="zh-CN" altLang="en-US" sz="1300" b="1" dirty="0">
                <a:latin typeface="微软雅黑" charset="0"/>
                <a:ea typeface="微软雅黑" charset="0"/>
              </a:rPr>
              <a:t>音</a:t>
            </a:r>
            <a:endParaRPr kumimoji="1" lang="en-US" altLang="zh-CN" sz="1300" b="1" dirty="0">
              <a:latin typeface="微软雅黑" charset="0"/>
              <a:ea typeface="微软雅黑" charset="0"/>
            </a:endParaRPr>
          </a:p>
          <a:p>
            <a:pPr algn="ctr"/>
            <a:r>
              <a:rPr kumimoji="1" lang="zh-CN" altLang="en-US" sz="1300" b="1" dirty="0">
                <a:latin typeface="微软雅黑" charset="0"/>
                <a:ea typeface="微软雅黑" charset="0"/>
              </a:rPr>
              <a:t>频</a:t>
            </a:r>
            <a:endParaRPr kumimoji="1" lang="en-US" altLang="zh-CN" sz="1300" b="1" dirty="0">
              <a:latin typeface="微软雅黑" charset="0"/>
              <a:ea typeface="微软雅黑" charset="0"/>
            </a:endParaRPr>
          </a:p>
          <a:p>
            <a:pPr algn="ctr"/>
            <a:r>
              <a:rPr kumimoji="1" lang="zh-CN" altLang="en-US" sz="1300" b="1" dirty="0">
                <a:latin typeface="微软雅黑" charset="0"/>
                <a:ea typeface="微软雅黑" charset="0"/>
              </a:rPr>
              <a:t>处</a:t>
            </a:r>
            <a:endParaRPr kumimoji="1" lang="en-US" altLang="zh-CN" sz="1300" b="1" dirty="0">
              <a:latin typeface="微软雅黑" charset="0"/>
              <a:ea typeface="微软雅黑" charset="0"/>
            </a:endParaRPr>
          </a:p>
          <a:p>
            <a:pPr algn="ctr"/>
            <a:r>
              <a:rPr kumimoji="1" lang="zh-CN" altLang="en-US" sz="1300" b="1" dirty="0">
                <a:latin typeface="微软雅黑" charset="0"/>
                <a:ea typeface="微软雅黑" charset="0"/>
              </a:rPr>
              <a:t>理</a:t>
            </a:r>
            <a:endParaRPr kumimoji="1" lang="en-US" altLang="zh-CN" sz="1300" b="1" dirty="0">
              <a:latin typeface="微软雅黑" charset="0"/>
              <a:ea typeface="微软雅黑" charset="0"/>
            </a:endParaRPr>
          </a:p>
          <a:p>
            <a:pPr algn="ctr"/>
            <a:r>
              <a:rPr kumimoji="1" lang="zh-CN" altLang="en-US" sz="1300" b="1" dirty="0">
                <a:latin typeface="微软雅黑" charset="0"/>
                <a:ea typeface="微软雅黑" charset="0"/>
              </a:rPr>
              <a:t>器</a:t>
            </a:r>
          </a:p>
        </p:txBody>
      </p:sp>
      <p:sp>
        <p:nvSpPr>
          <p:cNvPr id="73" name="三角形 16"/>
          <p:cNvSpPr/>
          <p:nvPr/>
        </p:nvSpPr>
        <p:spPr>
          <a:xfrm rot="5400000" flipH="1">
            <a:off x="1036671" y="2863389"/>
            <a:ext cx="996107" cy="152515"/>
          </a:xfrm>
          <a:prstGeom prst="triangle">
            <a:avLst>
              <a:gd name="adj" fmla="val 50938"/>
            </a:avLst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85000">
                <a:schemeClr val="bg1">
                  <a:lumMod val="85000"/>
                </a:schemeClr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75" dirty="0">
              <a:latin typeface="微软雅黑" charset="0"/>
              <a:ea typeface="微软雅黑" charset="0"/>
            </a:endParaRPr>
          </a:p>
        </p:txBody>
      </p:sp>
      <p:grpSp>
        <p:nvGrpSpPr>
          <p:cNvPr id="74" name="组合 73"/>
          <p:cNvGrpSpPr/>
          <p:nvPr/>
        </p:nvGrpSpPr>
        <p:grpSpPr>
          <a:xfrm>
            <a:off x="1073150" y="4771390"/>
            <a:ext cx="10749280" cy="224155"/>
            <a:chOff x="731016" y="3179395"/>
            <a:chExt cx="7898524" cy="117815"/>
          </a:xfrm>
        </p:grpSpPr>
        <p:sp>
          <p:nvSpPr>
            <p:cNvPr id="75" name="等腰三角形 74"/>
            <p:cNvSpPr/>
            <p:nvPr/>
          </p:nvSpPr>
          <p:spPr>
            <a:xfrm rot="10800000">
              <a:off x="4361231" y="3198921"/>
              <a:ext cx="227930" cy="98289"/>
            </a:xfrm>
            <a:prstGeom prst="triangle">
              <a:avLst>
                <a:gd name="adj" fmla="val 50001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75">
                <a:latin typeface="微软雅黑" charset="0"/>
                <a:ea typeface="微软雅黑" charset="0"/>
              </a:endParaRPr>
            </a:p>
          </p:txBody>
        </p:sp>
        <p:cxnSp>
          <p:nvCxnSpPr>
            <p:cNvPr id="76" name="直接连接符 75"/>
            <p:cNvCxnSpPr/>
            <p:nvPr/>
          </p:nvCxnSpPr>
          <p:spPr>
            <a:xfrm>
              <a:off x="731016" y="3179395"/>
              <a:ext cx="7898524" cy="209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8" name="iṧ1ïdé"/>
          <p:cNvSpPr/>
          <p:nvPr/>
        </p:nvSpPr>
        <p:spPr bwMode="auto">
          <a:xfrm>
            <a:off x="6762140" y="3911604"/>
            <a:ext cx="1650331" cy="7709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 anchor="t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defTabSz="342900"/>
            <a:r>
              <a:rPr lang="zh-CN" altLang="en-US" sz="900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</a:rPr>
              <a:t>预计</a:t>
            </a:r>
            <a:r>
              <a:rPr lang="en-US" altLang="zh-CN" sz="900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</a:rPr>
              <a:t>2023</a:t>
            </a:r>
            <a:r>
              <a:rPr lang="zh-CN" altLang="en-US" sz="900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</a:rPr>
              <a:t>年我国主要电子音响产品总市场规模将达</a:t>
            </a:r>
            <a:r>
              <a:rPr lang="en-US" altLang="zh-CN" sz="900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</a:rPr>
              <a:t>4451</a:t>
            </a:r>
            <a:r>
              <a:rPr lang="zh-CN" altLang="en-US" sz="900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</a:rPr>
              <a:t>亿元</a:t>
            </a:r>
            <a:endParaRPr lang="zh-CN" altLang="en-US" sz="900" dirty="0">
              <a:solidFill>
                <a:schemeClr val="bg1"/>
              </a:solidFill>
              <a:latin typeface="微软雅黑" charset="0"/>
              <a:ea typeface="微软雅黑" charset="0"/>
              <a:cs typeface="微软雅黑" charset="0"/>
              <a:sym typeface="+mn-lt"/>
            </a:endParaRPr>
          </a:p>
        </p:txBody>
      </p:sp>
      <p:sp>
        <p:nvSpPr>
          <p:cNvPr id="80" name="ïŝļiḓê"/>
          <p:cNvSpPr txBox="1"/>
          <p:nvPr/>
        </p:nvSpPr>
        <p:spPr bwMode="auto">
          <a:xfrm>
            <a:off x="6778944" y="3673327"/>
            <a:ext cx="1084295" cy="263882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</a:pPr>
            <a:r>
              <a:rPr lang="zh-CN" altLang="en-US" sz="1400" b="1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专业音响</a:t>
            </a:r>
          </a:p>
        </p:txBody>
      </p:sp>
      <p:sp>
        <p:nvSpPr>
          <p:cNvPr id="3" name="íṥḷïḍé"/>
          <p:cNvSpPr/>
          <p:nvPr/>
        </p:nvSpPr>
        <p:spPr bwMode="auto">
          <a:xfrm>
            <a:off x="8466937" y="3901870"/>
            <a:ext cx="1688148" cy="6999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 anchor="t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defTabSz="457200"/>
            <a:r>
              <a:rPr lang="en-US" altLang="zh-CN" sz="900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2022</a:t>
            </a:r>
            <a:r>
              <a:rPr lang="zh-CN" altLang="en-US" sz="900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年中国智能语音产业规模达</a:t>
            </a:r>
            <a:r>
              <a:rPr lang="en-US" altLang="zh-CN" sz="900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215</a:t>
            </a:r>
            <a:r>
              <a:rPr lang="zh-CN" altLang="en-US" sz="900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亿元且维持较高增速，预计到</a:t>
            </a:r>
            <a:r>
              <a:rPr lang="en-US" altLang="zh-CN" sz="900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2026</a:t>
            </a:r>
            <a:r>
              <a:rPr lang="zh-CN" altLang="en-US" sz="900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年产业规模可达</a:t>
            </a:r>
            <a:r>
              <a:rPr lang="en-US" altLang="zh-CN" sz="900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469</a:t>
            </a:r>
            <a:r>
              <a:rPr lang="zh-CN" altLang="en-US" sz="900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亿元</a:t>
            </a:r>
          </a:p>
        </p:txBody>
      </p:sp>
      <p:sp>
        <p:nvSpPr>
          <p:cNvPr id="10" name="íSlîḓé"/>
          <p:cNvSpPr txBox="1"/>
          <p:nvPr/>
        </p:nvSpPr>
        <p:spPr bwMode="auto">
          <a:xfrm>
            <a:off x="8499101" y="3669463"/>
            <a:ext cx="1015199" cy="263882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zh-CN" sz="1400" b="1" dirty="0" err="1">
                <a:solidFill>
                  <a:schemeClr val="bg1"/>
                </a:solidFill>
                <a:latin typeface="微软雅黑" charset="0"/>
                <a:ea typeface="微软雅黑" charset="0"/>
              </a:rPr>
              <a:t>AIoT</a:t>
            </a:r>
          </a:p>
        </p:txBody>
      </p:sp>
      <p:sp>
        <p:nvSpPr>
          <p:cNvPr id="13" name="日期占位符 12"/>
          <p:cNvSpPr>
            <a:spLocks noGrp="1"/>
          </p:cNvSpPr>
          <p:nvPr>
            <p:ph type="dt" sz="half" idx="10"/>
          </p:nvPr>
        </p:nvSpPr>
        <p:spPr>
          <a:xfrm>
            <a:off x="715010" y="6356351"/>
            <a:ext cx="2743200" cy="366183"/>
          </a:xfrm>
        </p:spPr>
        <p:txBody>
          <a:bodyPr/>
          <a:lstStyle/>
          <a:p>
            <a:pPr>
              <a:defRPr/>
            </a:pPr>
            <a:r>
              <a:rPr lang="en-US" altLang="zh-CN" sz="1600" dirty="0">
                <a:latin typeface="微软" charset="0"/>
                <a:cs typeface="微软" charset="0"/>
              </a:rPr>
              <a:t>company confidential</a:t>
            </a:r>
          </a:p>
        </p:txBody>
      </p:sp>
    </p:spTree>
  </p:cSld>
  <p:clrMapOvr>
    <a:masterClrMapping/>
  </p:clrMapOvr>
  <p:transition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0871" y="3711785"/>
            <a:ext cx="3799405" cy="3150009"/>
          </a:xfrm>
          <a:prstGeom prst="rect">
            <a:avLst/>
          </a:prstGeom>
        </p:spPr>
      </p:pic>
      <p:sp>
        <p:nvSpPr>
          <p:cNvPr id="15" name="Title 1"/>
          <p:cNvSpPr txBox="1"/>
          <p:nvPr/>
        </p:nvSpPr>
        <p:spPr>
          <a:xfrm>
            <a:off x="715155" y="386813"/>
            <a:ext cx="10358965" cy="7184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SNC8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系列 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32Bit 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高性能音频信号处理器</a:t>
            </a:r>
            <a:endParaRPr lang="en-US" altLang="zh-CN" sz="3200" b="1" dirty="0"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1724" y="6321085"/>
            <a:ext cx="1577083" cy="5176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00">
              <a:latin typeface="Times New Roman Regular" panose="02020603050405020304" charset="0"/>
              <a:cs typeface="Times New Roman Regular" panose="02020603050405020304" charset="0"/>
            </a:endParaRPr>
          </a:p>
        </p:txBody>
      </p:sp>
      <p:sp>
        <p:nvSpPr>
          <p:cNvPr id="9" name="ïṣlidè"/>
          <p:cNvSpPr/>
          <p:nvPr/>
        </p:nvSpPr>
        <p:spPr bwMode="auto">
          <a:xfrm>
            <a:off x="715155" y="1434780"/>
            <a:ext cx="5380845" cy="11190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171450" indent="-1714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SNC8x</a:t>
            </a:r>
            <a:r>
              <a:rPr lang="zh-CN" altLang="en-US" sz="14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系列音频信号处理器，集成</a:t>
            </a:r>
            <a:r>
              <a:rPr lang="en-US" altLang="zh-CN" sz="14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lang="zh-CN" altLang="en-US" sz="14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算法和高质量编解码器、高性能</a:t>
            </a:r>
            <a:r>
              <a:rPr lang="en-US" altLang="zh-CN" sz="14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DSP</a:t>
            </a:r>
            <a:r>
              <a:rPr lang="zh-CN" altLang="en-US" sz="14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、高速</a:t>
            </a:r>
            <a:r>
              <a:rPr lang="en-US" altLang="zh-CN" sz="14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USB</a:t>
            </a:r>
            <a:r>
              <a:rPr lang="zh-CN" altLang="en-US" sz="14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与电源管理单元。</a:t>
            </a:r>
            <a:endParaRPr lang="en-US" altLang="zh-CN" sz="1400" dirty="0">
              <a:solidFill>
                <a:srgbClr val="2A2B2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单芯片高集成度，大幅降低了产品的</a:t>
            </a:r>
            <a:r>
              <a:rPr lang="en-US" altLang="zh-CN" sz="14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BOM</a:t>
            </a:r>
            <a:r>
              <a:rPr lang="zh-CN" altLang="en-US" sz="14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成本和开发周期。</a:t>
            </a:r>
            <a:endParaRPr lang="en-US" altLang="zh-CN" sz="1400" dirty="0">
              <a:solidFill>
                <a:srgbClr val="2A2B2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丰富的开发者生态</a:t>
            </a:r>
            <a:endParaRPr lang="en-US" altLang="zh-CN" sz="1400" dirty="0">
              <a:solidFill>
                <a:srgbClr val="2A2B2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ïṣlidè"/>
          <p:cNvSpPr/>
          <p:nvPr/>
        </p:nvSpPr>
        <p:spPr bwMode="auto">
          <a:xfrm>
            <a:off x="6471549" y="1705241"/>
            <a:ext cx="5135273" cy="41235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8000" rIns="90000" bIns="46800" anchor="t" anchorCtr="0">
            <a:normAutofit fontScale="92500" lnSpcReduction="10000"/>
          </a:bodyPr>
          <a:lstStyle/>
          <a:p>
            <a:pPr defTabSz="913765" eaLnBrk="1" hangingPunct="1">
              <a:lnSpc>
                <a:spcPct val="150000"/>
              </a:lnSpc>
            </a:pPr>
            <a:r>
              <a:rPr lang="zh-CN" altLang="en-US" sz="2265" b="1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关键技术指标</a:t>
            </a:r>
            <a:endParaRPr lang="en-US" altLang="zh-CN" sz="2265" b="1" dirty="0">
              <a:solidFill>
                <a:srgbClr val="2A2B2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defTabSz="91376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Cadence </a:t>
            </a:r>
            <a:r>
              <a:rPr lang="en-US" altLang="zh-CN" sz="1465" dirty="0" err="1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Tensilica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32</a:t>
            </a: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HiFi3 DSP</a:t>
            </a: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核心 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@200MHz</a:t>
            </a:r>
          </a:p>
          <a:p>
            <a:pPr marL="171450" indent="-171450" defTabSz="91376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32</a:t>
            </a: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位浮点计算单元、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硬件加速</a:t>
            </a:r>
            <a:endParaRPr lang="en-US" altLang="zh-CN" sz="1465" dirty="0">
              <a:solidFill>
                <a:srgbClr val="2A2B2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defTabSz="91376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内建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AGC</a:t>
            </a: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DRC</a:t>
            </a: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、混音器、风噪抑制</a:t>
            </a:r>
            <a:endParaRPr lang="en-US" altLang="zh-CN" sz="1465" dirty="0">
              <a:solidFill>
                <a:srgbClr val="2A2B2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defTabSz="91376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内建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LDO</a:t>
            </a: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DC-DC</a:t>
            </a: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电源管理单元</a:t>
            </a:r>
            <a:endParaRPr lang="en-US" altLang="zh-CN" sz="1465" dirty="0">
              <a:solidFill>
                <a:srgbClr val="2A2B2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defTabSz="91376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24</a:t>
            </a: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位高精度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ADC, SNR&gt;=106dB</a:t>
            </a: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，采样率高达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192kHz</a:t>
            </a:r>
          </a:p>
          <a:p>
            <a:pPr marL="171450" indent="-171450" defTabSz="91376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24</a:t>
            </a: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位高精度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DAC, SNR&gt;=101dB</a:t>
            </a: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，采样率高达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192kHz</a:t>
            </a:r>
          </a:p>
          <a:p>
            <a:pPr marL="171450" indent="-171450" defTabSz="91376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USB2.0</a:t>
            </a: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高速控制器与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PHY, </a:t>
            </a: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完整支持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UAC 1.0/2.0</a:t>
            </a:r>
          </a:p>
          <a:p>
            <a:pPr marL="171450" indent="-171450" defTabSz="91376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路全双工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I²S</a:t>
            </a: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输出，采样率高达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192kHz</a:t>
            </a:r>
          </a:p>
          <a:p>
            <a:pPr marL="171450" indent="-171450" defTabSz="91376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路模拟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/10</a:t>
            </a: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路数字麦克风</a:t>
            </a:r>
            <a:endParaRPr lang="en-US" altLang="zh-CN" sz="1465" dirty="0">
              <a:solidFill>
                <a:srgbClr val="2A2B2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defTabSz="91376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路全双工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UART</a:t>
            </a: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JTAG</a:t>
            </a:r>
          </a:p>
          <a:p>
            <a:pPr marL="171450" indent="-171450" defTabSz="91376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</a:t>
            </a: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 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SAR ADC</a:t>
            </a:r>
          </a:p>
          <a:p>
            <a:pPr marL="171450" indent="-171450" defTabSz="91376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路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I²C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6261" y="2837243"/>
            <a:ext cx="4338632" cy="3450064"/>
          </a:xfrm>
          <a:prstGeom prst="rect">
            <a:avLst/>
          </a:prstGeom>
          <a:noFill/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385" y="135467"/>
            <a:ext cx="1083789" cy="1083789"/>
          </a:xfrm>
          <a:prstGeom prst="rect">
            <a:avLst/>
          </a:prstGeom>
        </p:spPr>
      </p:pic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715010" y="6356351"/>
            <a:ext cx="2743200" cy="366183"/>
          </a:xfrm>
        </p:spPr>
        <p:txBody>
          <a:bodyPr/>
          <a:lstStyle/>
          <a:p>
            <a:pPr>
              <a:defRPr/>
            </a:pPr>
            <a:r>
              <a:rPr lang="en-US" altLang="zh-CN" sz="1600" dirty="0">
                <a:latin typeface="微软" charset="0"/>
                <a:cs typeface="微软" charset="0"/>
              </a:rPr>
              <a:t>company confidential</a:t>
            </a:r>
          </a:p>
        </p:txBody>
      </p:sp>
    </p:spTree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线连接符 13"/>
          <p:cNvCxnSpPr/>
          <p:nvPr/>
        </p:nvCxnSpPr>
        <p:spPr>
          <a:xfrm>
            <a:off x="6910845" y="3795133"/>
            <a:ext cx="4176969" cy="0"/>
          </a:xfrm>
          <a:prstGeom prst="line">
            <a:avLst/>
          </a:prstGeom>
          <a:ln w="3175">
            <a:solidFill>
              <a:srgbClr val="7F7F7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线连接符 43"/>
          <p:cNvCxnSpPr/>
          <p:nvPr/>
        </p:nvCxnSpPr>
        <p:spPr>
          <a:xfrm>
            <a:off x="6570066" y="1601987"/>
            <a:ext cx="0" cy="4498707"/>
          </a:xfrm>
          <a:prstGeom prst="line">
            <a:avLst/>
          </a:prstGeom>
          <a:ln w="3175">
            <a:solidFill>
              <a:srgbClr val="7F7F7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íŝļíḓe"/>
          <p:cNvSpPr/>
          <p:nvPr/>
        </p:nvSpPr>
        <p:spPr bwMode="auto">
          <a:xfrm>
            <a:off x="1083692" y="1171419"/>
            <a:ext cx="3717825" cy="43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171450" indent="-17145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ja-JP" sz="1600" b="1" dirty="0">
                <a:solidFill>
                  <a:schemeClr val="accent2"/>
                </a:solidFill>
                <a:latin typeface="微软雅黑" charset="0"/>
                <a:ea typeface="微软雅黑" charset="0"/>
                <a:cs typeface="微软雅黑" charset="0"/>
              </a:rPr>
              <a:t>EVC</a:t>
            </a:r>
            <a:r>
              <a:rPr lang="ja-JP" altLang="en-US" sz="1600" b="1" dirty="0">
                <a:solidFill>
                  <a:schemeClr val="accent2"/>
                </a:solidFill>
                <a:latin typeface="微软雅黑" charset="0"/>
                <a:ea typeface="微软雅黑" charset="0"/>
                <a:cs typeface="微软雅黑" charset="0"/>
              </a:rPr>
              <a:t>（</a:t>
            </a:r>
            <a:r>
              <a:rPr lang="en-US" altLang="ja-JP" sz="1600" b="1" dirty="0">
                <a:solidFill>
                  <a:schemeClr val="accent2"/>
                </a:solidFill>
                <a:latin typeface="微软雅黑" charset="0"/>
                <a:ea typeface="微软雅黑" charset="0"/>
                <a:cs typeface="微软雅黑" charset="0"/>
              </a:rPr>
              <a:t>Ear canal Voice Capture</a:t>
            </a:r>
            <a:r>
              <a:rPr lang="ja-JP" altLang="en-US" sz="1600" b="1" dirty="0">
                <a:solidFill>
                  <a:schemeClr val="accent2"/>
                </a:solidFill>
                <a:latin typeface="微软雅黑" charset="0"/>
                <a:ea typeface="微软雅黑" charset="0"/>
                <a:cs typeface="微软雅黑" charset="0"/>
              </a:rPr>
              <a:t>）</a:t>
            </a:r>
          </a:p>
        </p:txBody>
      </p:sp>
      <p:sp>
        <p:nvSpPr>
          <p:cNvPr id="10" name="ïṣlidè"/>
          <p:cNvSpPr/>
          <p:nvPr/>
        </p:nvSpPr>
        <p:spPr bwMode="auto">
          <a:xfrm>
            <a:off x="1781017" y="3971054"/>
            <a:ext cx="1577080" cy="2166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Autofit/>
          </a:bodyPr>
          <a:lstStyle/>
          <a:p>
            <a:pPr marL="171450" indent="-171450" defTabSz="913765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zh-CN" sz="1200" dirty="0">
                <a:latin typeface="微软雅黑" charset="0"/>
                <a:ea typeface="微软雅黑" charset="0"/>
                <a:cs typeface="微软雅黑" charset="0"/>
              </a:rPr>
              <a:t>AEC</a:t>
            </a:r>
          </a:p>
          <a:p>
            <a:pPr marL="171450" indent="-171450" defTabSz="913765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ja-JP" sz="1200" dirty="0">
                <a:latin typeface="微软雅黑" charset="0"/>
                <a:ea typeface="微软雅黑" charset="0"/>
                <a:cs typeface="微软雅黑" charset="0"/>
              </a:rPr>
              <a:t>Beam</a:t>
            </a:r>
            <a:r>
              <a:rPr lang="ja-JP" altLang="en-US" sz="1200" dirty="0">
                <a:latin typeface="微软雅黑" charset="0"/>
                <a:ea typeface="微软雅黑" charset="0"/>
                <a:cs typeface="微软雅黑" charset="0"/>
              </a:rPr>
              <a:t> </a:t>
            </a:r>
            <a:r>
              <a:rPr lang="en-US" altLang="ja-JP" sz="1200" dirty="0">
                <a:latin typeface="微软雅黑" charset="0"/>
                <a:ea typeface="微软雅黑" charset="0"/>
                <a:cs typeface="微软雅黑" charset="0"/>
              </a:rPr>
              <a:t>Forming</a:t>
            </a:r>
          </a:p>
          <a:p>
            <a:pPr marL="171450" indent="-171450" defTabSz="913765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ja-JP" sz="1200" dirty="0">
                <a:latin typeface="微软雅黑" charset="0"/>
                <a:ea typeface="微软雅黑" charset="0"/>
                <a:cs typeface="微软雅黑" charset="0"/>
              </a:rPr>
              <a:t>E</a:t>
            </a:r>
            <a:r>
              <a:rPr lang="en-US" altLang="zh-CN" sz="1200" dirty="0">
                <a:latin typeface="微软雅黑" charset="0"/>
                <a:ea typeface="微软雅黑" charset="0"/>
                <a:cs typeface="微软雅黑" charset="0"/>
              </a:rPr>
              <a:t>N</a:t>
            </a:r>
            <a:r>
              <a:rPr lang="en-US" altLang="ja-JP" sz="1200" dirty="0">
                <a:latin typeface="微软雅黑" charset="0"/>
                <a:ea typeface="微软雅黑" charset="0"/>
                <a:cs typeface="微软雅黑" charset="0"/>
              </a:rPr>
              <a:t>C</a:t>
            </a:r>
          </a:p>
          <a:p>
            <a:pPr marL="171450" indent="-171450" defTabSz="913765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ja-JP" sz="1200" dirty="0">
                <a:latin typeface="微软雅黑" charset="0"/>
                <a:ea typeface="微软雅黑" charset="0"/>
                <a:cs typeface="微软雅黑" charset="0"/>
              </a:rPr>
              <a:t>AGC</a:t>
            </a:r>
          </a:p>
          <a:p>
            <a:pPr marL="171450" indent="-171450" defTabSz="913765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1200" dirty="0">
                <a:latin typeface="微软雅黑" charset="0"/>
                <a:ea typeface="微软雅黑" charset="0"/>
                <a:cs typeface="微软雅黑" charset="0"/>
              </a:rPr>
              <a:t>耳内拾音</a:t>
            </a:r>
            <a:endParaRPr lang="en-US" altLang="zh-CN" sz="1200" dirty="0">
              <a:latin typeface="微软雅黑" charset="0"/>
              <a:ea typeface="微软雅黑" charset="0"/>
              <a:cs typeface="微软雅黑" charset="0"/>
            </a:endParaRPr>
          </a:p>
          <a:p>
            <a:pPr marL="171450" indent="-17145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tx1">
                    <a:lumMod val="75000"/>
                  </a:schemeClr>
                </a:solidFill>
                <a:latin typeface="微软雅黑" charset="0"/>
                <a:ea typeface="微软雅黑" charset="0"/>
                <a:cs typeface="微软雅黑" charset="0"/>
              </a:rPr>
              <a:t>音色还原</a:t>
            </a:r>
            <a:endParaRPr lang="en-US" altLang="zh-CN" sz="1200" dirty="0">
              <a:solidFill>
                <a:schemeClr val="tx1">
                  <a:lumMod val="75000"/>
                </a:schemeClr>
              </a:solidFill>
              <a:latin typeface="微软雅黑" charset="0"/>
              <a:ea typeface="微软雅黑" charset="0"/>
              <a:cs typeface="微软雅黑" charset="0"/>
            </a:endParaRPr>
          </a:p>
          <a:p>
            <a:pPr marL="171450" indent="-17145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1200" dirty="0">
                <a:latin typeface="微软雅黑" charset="0"/>
                <a:ea typeface="微软雅黑" charset="0"/>
                <a:cs typeface="微软雅黑" charset="0"/>
              </a:rPr>
              <a:t>低音增强</a:t>
            </a:r>
            <a:endParaRPr lang="en-US" altLang="zh-CN" sz="1200" dirty="0">
              <a:latin typeface="微软雅黑" charset="0"/>
              <a:ea typeface="微软雅黑" charset="0"/>
              <a:cs typeface="微软雅黑" charset="0"/>
            </a:endParaRPr>
          </a:p>
          <a:p>
            <a:pPr marL="171450" indent="-17145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1200" dirty="0">
                <a:latin typeface="微软雅黑" charset="0"/>
                <a:ea typeface="微软雅黑" charset="0"/>
                <a:cs typeface="微软雅黑" charset="0"/>
              </a:rPr>
              <a:t>动态均衡</a:t>
            </a:r>
            <a:endParaRPr lang="en-US" altLang="zh-CN" sz="1200" dirty="0">
              <a:latin typeface="微软雅黑" charset="0"/>
              <a:ea typeface="微软雅黑" charset="0"/>
              <a:cs typeface="微软雅黑" charset="0"/>
            </a:endParaRPr>
          </a:p>
          <a:p>
            <a:pPr marL="171450" indent="-17145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altLang="zh-CN" sz="1200" dirty="0">
              <a:solidFill>
                <a:schemeClr val="tx1">
                  <a:lumMod val="75000"/>
                </a:schemeClr>
              </a:solidFill>
              <a:latin typeface="微软雅黑" charset="0"/>
              <a:ea typeface="微软雅黑" charset="0"/>
              <a:cs typeface="微软雅黑" charset="0"/>
            </a:endParaRPr>
          </a:p>
          <a:p>
            <a:pPr marL="171450" indent="-17145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altLang="zh-CN" sz="1200" dirty="0">
              <a:solidFill>
                <a:schemeClr val="tx1">
                  <a:lumMod val="75000"/>
                </a:schemeClr>
              </a:solidFill>
              <a:latin typeface="微软雅黑" charset="0"/>
              <a:ea typeface="微软雅黑" charset="0"/>
              <a:cs typeface="微软雅黑" charset="0"/>
            </a:endParaRPr>
          </a:p>
          <a:p>
            <a:pPr marL="171450" indent="-171450" defTabSz="913765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altLang="zh-CN" sz="1200" dirty="0"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11" name="圆角矩形 69"/>
          <p:cNvSpPr/>
          <p:nvPr/>
        </p:nvSpPr>
        <p:spPr>
          <a:xfrm>
            <a:off x="3758074" y="2659111"/>
            <a:ext cx="2486550" cy="3182503"/>
          </a:xfrm>
          <a:prstGeom prst="roundRect">
            <a:avLst/>
          </a:prstGeom>
          <a:solidFill>
            <a:srgbClr val="F2F2F2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zh-CN" altLang="en-US" sz="1600" b="1" i="0" dirty="0">
                <a:solidFill>
                  <a:schemeClr val="accent2"/>
                </a:solidFill>
                <a:effectLst/>
                <a:latin typeface="微软雅黑" charset="0"/>
                <a:ea typeface="微软雅黑" charset="0"/>
                <a:cs typeface="微软雅黑" charset="0"/>
              </a:rPr>
              <a:t>独家耳道拾音算法</a:t>
            </a:r>
            <a:endParaRPr lang="en-US" altLang="zh-CN" sz="1600" b="1" i="0" dirty="0">
              <a:solidFill>
                <a:schemeClr val="accent2"/>
              </a:solidFill>
              <a:effectLst/>
              <a:latin typeface="微软雅黑" charset="0"/>
              <a:ea typeface="微软雅黑" charset="0"/>
              <a:cs typeface="微软雅黑" charset="0"/>
            </a:endParaRPr>
          </a:p>
          <a:p>
            <a:pPr algn="ctr"/>
            <a:r>
              <a:rPr lang="zh-CN" altLang="en-US" sz="1600" b="1" dirty="0">
                <a:solidFill>
                  <a:schemeClr val="accent2"/>
                </a:solidFill>
                <a:latin typeface="微软雅黑" charset="0"/>
                <a:ea typeface="微软雅黑" charset="0"/>
                <a:cs typeface="微软雅黑" charset="0"/>
              </a:rPr>
              <a:t>（国际专利）</a:t>
            </a:r>
            <a:endParaRPr lang="en-US" altLang="zh-CN" sz="1600" b="1" dirty="0">
              <a:solidFill>
                <a:schemeClr val="accent2"/>
              </a:solidFill>
              <a:latin typeface="微软雅黑" charset="0"/>
              <a:ea typeface="微软雅黑" charset="0"/>
              <a:cs typeface="微软雅黑" charset="0"/>
            </a:endParaRPr>
          </a:p>
          <a:p>
            <a:pPr algn="ctr"/>
            <a:r>
              <a:rPr lang="zh-CN" altLang="en-US" sz="1400" b="0" i="0" dirty="0">
                <a:solidFill>
                  <a:srgbClr val="2A2B2E"/>
                </a:solidFill>
                <a:effectLst/>
                <a:latin typeface="微软雅黑" charset="0"/>
                <a:ea typeface="微软雅黑" charset="0"/>
                <a:cs typeface="微软雅黑" charset="0"/>
              </a:rPr>
              <a:t> </a:t>
            </a:r>
          </a:p>
          <a:p>
            <a:pPr algn="ctr"/>
            <a:r>
              <a:rPr lang="zh-CN" altLang="en-US" sz="1400" b="1" i="0" dirty="0">
                <a:solidFill>
                  <a:schemeClr val="bg2">
                    <a:lumMod val="50000"/>
                  </a:schemeClr>
                </a:solidFill>
                <a:effectLst/>
                <a:latin typeface="微软雅黑" charset="0"/>
                <a:ea typeface="微软雅黑" charset="0"/>
                <a:cs typeface="微软雅黑" charset="0"/>
              </a:rPr>
              <a:t>实现</a:t>
            </a:r>
            <a:r>
              <a:rPr lang="zh-CN" altLang="en-US" sz="1400" b="1" dirty="0">
                <a:solidFill>
                  <a:schemeClr val="bg2">
                    <a:lumMod val="50000"/>
                  </a:schemeClr>
                </a:solidFill>
                <a:latin typeface="微软雅黑" charset="0"/>
                <a:ea typeface="微软雅黑" charset="0"/>
                <a:cs typeface="微软雅黑" charset="0"/>
              </a:rPr>
              <a:t>超强通话降噪</a:t>
            </a:r>
            <a:r>
              <a:rPr lang="zh-CN" altLang="en-US" sz="1400" b="1" i="0" dirty="0">
                <a:solidFill>
                  <a:schemeClr val="bg2">
                    <a:lumMod val="50000"/>
                  </a:schemeClr>
                </a:solidFill>
                <a:effectLst/>
                <a:latin typeface="微软雅黑" charset="0"/>
                <a:ea typeface="微软雅黑" charset="0"/>
                <a:cs typeface="微软雅黑" charset="0"/>
              </a:rPr>
              <a:t>功能 </a:t>
            </a:r>
            <a:endParaRPr lang="en-US" altLang="zh-CN" sz="1400" b="1" i="0" dirty="0">
              <a:solidFill>
                <a:schemeClr val="bg2">
                  <a:lumMod val="50000"/>
                </a:schemeClr>
              </a:solidFill>
              <a:effectLst/>
              <a:latin typeface="微软雅黑" charset="0"/>
              <a:ea typeface="微软雅黑" charset="0"/>
              <a:cs typeface="微软雅黑" charset="0"/>
            </a:endParaRPr>
          </a:p>
          <a:p>
            <a:pPr algn="ctr"/>
            <a:endParaRPr lang="zh-CN" altLang="en-US" sz="1400" b="0" i="0" dirty="0">
              <a:solidFill>
                <a:schemeClr val="accent2"/>
              </a:solidFill>
              <a:effectLst/>
              <a:latin typeface="微软雅黑" charset="0"/>
              <a:ea typeface="微软雅黑" charset="0"/>
              <a:cs typeface="微软雅黑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 sz="1400" b="0" i="0" dirty="0">
                <a:solidFill>
                  <a:srgbClr val="2A2B2E"/>
                </a:solidFill>
                <a:effectLst/>
                <a:latin typeface="微软雅黑" charset="0"/>
                <a:ea typeface="微软雅黑" charset="0"/>
                <a:cs typeface="微软雅黑" charset="0"/>
              </a:rPr>
              <a:t>100dB</a:t>
            </a:r>
            <a:r>
              <a:rPr lang="zh-CN" altLang="en-US" sz="1400" b="0" i="0" dirty="0">
                <a:solidFill>
                  <a:srgbClr val="2A2B2E"/>
                </a:solidFill>
                <a:effectLst/>
                <a:latin typeface="微软雅黑" charset="0"/>
                <a:ea typeface="微软雅黑" charset="0"/>
                <a:cs typeface="微软雅黑" charset="0"/>
              </a:rPr>
              <a:t>白噪 清晰通话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 sz="1400" b="0" i="0" dirty="0">
                <a:solidFill>
                  <a:srgbClr val="2A2B2E"/>
                </a:solidFill>
                <a:effectLst/>
                <a:latin typeface="微软雅黑" charset="0"/>
                <a:ea typeface="微软雅黑" charset="0"/>
                <a:cs typeface="微软雅黑" charset="0"/>
              </a:rPr>
              <a:t>6-7</a:t>
            </a:r>
            <a:r>
              <a:rPr lang="zh-CN" altLang="en-US" sz="1400" b="0" i="0" dirty="0">
                <a:solidFill>
                  <a:srgbClr val="2A2B2E"/>
                </a:solidFill>
                <a:effectLst/>
                <a:latin typeface="微软雅黑" charset="0"/>
                <a:ea typeface="微软雅黑" charset="0"/>
                <a:cs typeface="微软雅黑" charset="0"/>
              </a:rPr>
              <a:t>级（</a:t>
            </a:r>
            <a:r>
              <a:rPr lang="en-US" altLang="zh-CN" sz="1400" b="0" i="0" dirty="0">
                <a:solidFill>
                  <a:srgbClr val="2A2B2E"/>
                </a:solidFill>
                <a:effectLst/>
                <a:latin typeface="微软雅黑" charset="0"/>
                <a:ea typeface="微软雅黑" charset="0"/>
                <a:cs typeface="微软雅黑" charset="0"/>
              </a:rPr>
              <a:t>15m/s</a:t>
            </a:r>
            <a:r>
              <a:rPr lang="zh-CN" altLang="en-US" sz="1400" b="0" i="0" dirty="0">
                <a:solidFill>
                  <a:srgbClr val="2A2B2E"/>
                </a:solidFill>
                <a:effectLst/>
                <a:latin typeface="微软雅黑" charset="0"/>
                <a:ea typeface="微软雅黑" charset="0"/>
                <a:cs typeface="微软雅黑" charset="0"/>
              </a:rPr>
              <a:t>）强风  清晰通话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 sz="1400" b="0" i="0" dirty="0">
                <a:solidFill>
                  <a:srgbClr val="2A2B2E"/>
                </a:solidFill>
                <a:effectLst/>
                <a:latin typeface="微软雅黑" charset="0"/>
                <a:ea typeface="微软雅黑" charset="0"/>
                <a:cs typeface="微软雅黑" charset="0"/>
              </a:rPr>
              <a:t>类“腹语”通话（特别适合</a:t>
            </a:r>
            <a:r>
              <a:rPr lang="en-US" altLang="zh-CN" sz="1400" b="0" i="0" dirty="0">
                <a:solidFill>
                  <a:srgbClr val="2A2B2E"/>
                </a:solidFill>
                <a:effectLst/>
                <a:latin typeface="微软雅黑" charset="0"/>
                <a:ea typeface="微软雅黑" charset="0"/>
                <a:cs typeface="微软雅黑" charset="0"/>
              </a:rPr>
              <a:t>SWAT</a:t>
            </a:r>
            <a:r>
              <a:rPr lang="zh-CN" altLang="en-US" sz="1400" b="0" i="0" dirty="0">
                <a:solidFill>
                  <a:srgbClr val="2A2B2E"/>
                </a:solidFill>
                <a:effectLst/>
                <a:latin typeface="微软雅黑" charset="0"/>
                <a:ea typeface="微软雅黑" charset="0"/>
                <a:cs typeface="微软雅黑" charset="0"/>
              </a:rPr>
              <a:t>、安保人员等特殊用途</a:t>
            </a:r>
            <a:r>
              <a:rPr lang="en-US" altLang="zh-CN" sz="1400" b="0" i="0" dirty="0">
                <a:solidFill>
                  <a:srgbClr val="2A2B2E"/>
                </a:solidFill>
                <a:effectLst/>
                <a:latin typeface="微软雅黑" charset="0"/>
                <a:ea typeface="微软雅黑" charset="0"/>
                <a:cs typeface="微软雅黑" charset="0"/>
              </a:rPr>
              <a:t>)</a:t>
            </a:r>
          </a:p>
        </p:txBody>
      </p:sp>
      <p:sp>
        <p:nvSpPr>
          <p:cNvPr id="20" name="ïṣlidè"/>
          <p:cNvSpPr/>
          <p:nvPr/>
        </p:nvSpPr>
        <p:spPr bwMode="auto">
          <a:xfrm>
            <a:off x="7295269" y="1590303"/>
            <a:ext cx="2840344" cy="2020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171450" indent="-17145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1200" b="1" dirty="0">
                <a:latin typeface="微软雅黑" charset="0"/>
                <a:ea typeface="微软雅黑" charset="0"/>
                <a:cs typeface="微软雅黑" charset="0"/>
              </a:rPr>
              <a:t>降噪深度：</a:t>
            </a:r>
            <a:r>
              <a:rPr lang="en-US" altLang="zh-CN" sz="1200" b="1" dirty="0">
                <a:latin typeface="微软雅黑" charset="0"/>
                <a:ea typeface="微软雅黑" charset="0"/>
                <a:cs typeface="微软雅黑" charset="0"/>
              </a:rPr>
              <a:t>-57.71dB</a:t>
            </a:r>
          </a:p>
          <a:p>
            <a:pPr marL="171450" indent="-17145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1200" b="1" dirty="0">
                <a:latin typeface="微软雅黑" charset="0"/>
                <a:ea typeface="微软雅黑" charset="0"/>
                <a:cs typeface="微软雅黑" charset="0"/>
              </a:rPr>
              <a:t>多场景降噪</a:t>
            </a:r>
            <a:r>
              <a:rPr lang="zh-CN" altLang="en-US" sz="1100" b="1" dirty="0">
                <a:latin typeface="微软雅黑" charset="0"/>
                <a:ea typeface="微软雅黑" charset="0"/>
                <a:cs typeface="微软雅黑" charset="0"/>
              </a:rPr>
              <a:t>：</a:t>
            </a:r>
            <a:endParaRPr lang="en-US" altLang="zh-CN" sz="1100" b="1" dirty="0">
              <a:latin typeface="微软雅黑" charset="0"/>
              <a:ea typeface="微软雅黑" charset="0"/>
              <a:cs typeface="微软雅黑" charset="0"/>
            </a:endParaRPr>
          </a:p>
          <a:p>
            <a:pPr marL="628650" lvl="1" indent="-17145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1100" dirty="0">
                <a:latin typeface="微软雅黑" charset="0"/>
                <a:ea typeface="微软雅黑" charset="0"/>
                <a:cs typeface="微软雅黑" charset="0"/>
              </a:rPr>
              <a:t>白噪、粉噪</a:t>
            </a:r>
            <a:endParaRPr lang="en-US" altLang="zh-CN" sz="1100" dirty="0">
              <a:latin typeface="微软雅黑" charset="0"/>
              <a:ea typeface="微软雅黑" charset="0"/>
              <a:cs typeface="微软雅黑" charset="0"/>
            </a:endParaRPr>
          </a:p>
          <a:p>
            <a:pPr marL="628650" lvl="1" indent="-17145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1100" dirty="0">
                <a:latin typeface="微软雅黑" charset="0"/>
                <a:ea typeface="微软雅黑" charset="0"/>
                <a:cs typeface="微软雅黑" charset="0"/>
              </a:rPr>
              <a:t>机场</a:t>
            </a:r>
            <a:endParaRPr lang="en-US" altLang="zh-CN" sz="1100" dirty="0">
              <a:latin typeface="微软雅黑" charset="0"/>
              <a:ea typeface="微软雅黑" charset="0"/>
              <a:cs typeface="微软雅黑" charset="0"/>
            </a:endParaRPr>
          </a:p>
          <a:p>
            <a:pPr marL="628650" lvl="1" indent="-17145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1100" dirty="0">
                <a:latin typeface="微软雅黑" charset="0"/>
                <a:ea typeface="微软雅黑" charset="0"/>
                <a:cs typeface="微软雅黑" charset="0"/>
              </a:rPr>
              <a:t>餐厅</a:t>
            </a:r>
            <a:endParaRPr lang="en-US" altLang="zh-CN" sz="1100" dirty="0">
              <a:latin typeface="微软雅黑" charset="0"/>
              <a:ea typeface="微软雅黑" charset="0"/>
              <a:cs typeface="微软雅黑" charset="0"/>
            </a:endParaRPr>
          </a:p>
          <a:p>
            <a:pPr marL="628650" lvl="1" indent="-17145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1100" dirty="0">
                <a:latin typeface="微软雅黑" charset="0"/>
                <a:ea typeface="微软雅黑" charset="0"/>
                <a:cs typeface="微软雅黑" charset="0"/>
              </a:rPr>
              <a:t>地铁</a:t>
            </a:r>
            <a:endParaRPr lang="en-US" altLang="zh-CN" sz="1100" dirty="0">
              <a:latin typeface="微软雅黑" charset="0"/>
              <a:ea typeface="微软雅黑" charset="0"/>
              <a:cs typeface="微软雅黑" charset="0"/>
            </a:endParaRPr>
          </a:p>
          <a:p>
            <a:pPr marL="628650" lvl="1" indent="-17145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1100" dirty="0">
                <a:latin typeface="微软雅黑" charset="0"/>
                <a:ea typeface="微软雅黑" charset="0"/>
                <a:cs typeface="微软雅黑" charset="0"/>
              </a:rPr>
              <a:t>街边市场</a:t>
            </a:r>
            <a:endParaRPr lang="en-US" altLang="zh-CN" sz="1100" dirty="0">
              <a:latin typeface="微软雅黑" charset="0"/>
              <a:ea typeface="微软雅黑" charset="0"/>
              <a:cs typeface="微软雅黑" charset="0"/>
            </a:endParaRPr>
          </a:p>
          <a:p>
            <a:pPr marL="628650" lvl="1" indent="-17145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1100" dirty="0">
                <a:latin typeface="微软雅黑" charset="0"/>
                <a:ea typeface="微软雅黑" charset="0"/>
                <a:cs typeface="微软雅黑" charset="0"/>
              </a:rPr>
              <a:t>音乐厅</a:t>
            </a:r>
            <a:endParaRPr lang="en-US" altLang="zh-CN" sz="1100" dirty="0"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15" name="Title 1"/>
          <p:cNvSpPr txBox="1"/>
          <p:nvPr/>
        </p:nvSpPr>
        <p:spPr>
          <a:xfrm>
            <a:off x="747493" y="535871"/>
            <a:ext cx="10358965" cy="7184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zh-CN" sz="3200" b="1" dirty="0">
                <a:latin typeface="微软雅黑" charset="0"/>
                <a:ea typeface="微软雅黑" charset="0"/>
              </a:rPr>
              <a:t>算法领先的音频解决方案</a:t>
            </a:r>
          </a:p>
        </p:txBody>
      </p:sp>
      <p:sp>
        <p:nvSpPr>
          <p:cNvPr id="16" name="矩形 15"/>
          <p:cNvSpPr/>
          <p:nvPr/>
        </p:nvSpPr>
        <p:spPr>
          <a:xfrm>
            <a:off x="11724" y="6321084"/>
            <a:ext cx="1577082" cy="5176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charset="0"/>
              <a:ea typeface="微软雅黑" charset="0"/>
              <a:cs typeface="Times New Roman Regular" panose="02020603050405020304" charset="0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64285" y="2148205"/>
            <a:ext cx="2473325" cy="1534160"/>
          </a:xfrm>
          <a:prstGeom prst="rect">
            <a:avLst/>
          </a:prstGeom>
        </p:spPr>
      </p:pic>
      <p:sp>
        <p:nvSpPr>
          <p:cNvPr id="19" name="箭头: 圆角右 18"/>
          <p:cNvSpPr/>
          <p:nvPr/>
        </p:nvSpPr>
        <p:spPr>
          <a:xfrm rot="5400000">
            <a:off x="4545167" y="1826561"/>
            <a:ext cx="949628" cy="715471"/>
          </a:xfrm>
          <a:prstGeom prst="ben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微软雅黑" charset="0"/>
              <a:ea typeface="微软雅黑" charset="0"/>
              <a:cs typeface="Times New Roman Regular" panose="02020603050405020304" charset="0"/>
            </a:endParaRPr>
          </a:p>
        </p:txBody>
      </p:sp>
      <p:sp>
        <p:nvSpPr>
          <p:cNvPr id="13" name="í$ľïḑè"/>
          <p:cNvSpPr/>
          <p:nvPr/>
        </p:nvSpPr>
        <p:spPr bwMode="auto">
          <a:xfrm>
            <a:off x="7076187" y="1098159"/>
            <a:ext cx="3059426" cy="5038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171450" indent="-17145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chemeClr val="accent2"/>
                </a:solidFill>
                <a:latin typeface="微软雅黑" charset="0"/>
                <a:ea typeface="微软雅黑" charset="0"/>
                <a:cs typeface="微软雅黑" charset="0"/>
              </a:rPr>
              <a:t>AI </a:t>
            </a:r>
            <a:r>
              <a:rPr lang="zh-CN" altLang="en-US" b="1" dirty="0">
                <a:solidFill>
                  <a:schemeClr val="accent2"/>
                </a:solidFill>
                <a:latin typeface="微软雅黑" charset="0"/>
                <a:ea typeface="微软雅黑" charset="0"/>
                <a:cs typeface="微软雅黑" charset="0"/>
              </a:rPr>
              <a:t>通话降噪</a:t>
            </a:r>
            <a:endParaRPr lang="en-US" altLang="zh-CN" b="1" dirty="0">
              <a:solidFill>
                <a:schemeClr val="accent2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17" name="í$ľïḑè"/>
          <p:cNvSpPr/>
          <p:nvPr/>
        </p:nvSpPr>
        <p:spPr bwMode="auto">
          <a:xfrm>
            <a:off x="7760118" y="4117477"/>
            <a:ext cx="3108033" cy="22036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Autofit/>
          </a:bodyPr>
          <a:lstStyle/>
          <a:p>
            <a:pPr marL="171450" indent="-171450" defTabSz="913765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zh-CN" sz="1200" dirty="0">
                <a:latin typeface="微软雅黑" charset="0"/>
                <a:ea typeface="微软雅黑" charset="0"/>
                <a:cs typeface="微软雅黑" charset="0"/>
              </a:rPr>
              <a:t>AEC</a:t>
            </a:r>
          </a:p>
          <a:p>
            <a:pPr marL="171450" indent="-171450" defTabSz="913765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1200" dirty="0">
                <a:latin typeface="微软雅黑" charset="0"/>
                <a:ea typeface="微软雅黑" charset="0"/>
                <a:cs typeface="微软雅黑" charset="0"/>
              </a:rPr>
              <a:t>防啸叫</a:t>
            </a:r>
            <a:endParaRPr lang="en-US" altLang="zh-CN" sz="1200" dirty="0">
              <a:latin typeface="微软雅黑" charset="0"/>
              <a:ea typeface="微软雅黑" charset="0"/>
              <a:cs typeface="微软雅黑" charset="0"/>
            </a:endParaRPr>
          </a:p>
          <a:p>
            <a:pPr marL="171450" indent="-171450" defTabSz="913765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zh-CN" sz="1200" dirty="0">
                <a:latin typeface="微软雅黑" charset="0"/>
                <a:ea typeface="微软雅黑" charset="0"/>
                <a:cs typeface="微软雅黑" charset="0"/>
              </a:rPr>
              <a:t>Beamforming</a:t>
            </a:r>
          </a:p>
          <a:p>
            <a:pPr marL="171450" indent="-171450" defTabSz="913765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zh-CN" sz="1200" dirty="0">
                <a:latin typeface="微软雅黑" charset="0"/>
                <a:ea typeface="微软雅黑" charset="0"/>
                <a:cs typeface="微软雅黑" charset="0"/>
              </a:rPr>
              <a:t>DOA </a:t>
            </a:r>
            <a:r>
              <a:rPr lang="zh-CN" altLang="en-US" sz="1200" dirty="0">
                <a:latin typeface="微软雅黑" charset="0"/>
                <a:ea typeface="微软雅黑" charset="0"/>
                <a:cs typeface="微软雅黑" charset="0"/>
              </a:rPr>
              <a:t>角度方向识别</a:t>
            </a:r>
          </a:p>
          <a:p>
            <a:pPr marL="171450" indent="-171450" defTabSz="913765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zh-CN" sz="1200" dirty="0">
                <a:latin typeface="微软雅黑" charset="0"/>
                <a:ea typeface="微软雅黑" charset="0"/>
                <a:cs typeface="微软雅黑" charset="0"/>
              </a:rPr>
              <a:t>NC </a:t>
            </a:r>
            <a:r>
              <a:rPr lang="zh-CN" altLang="en-US" sz="1200" dirty="0">
                <a:latin typeface="微软雅黑" charset="0"/>
                <a:ea typeface="微软雅黑" charset="0"/>
                <a:cs typeface="微软雅黑" charset="0"/>
              </a:rPr>
              <a:t>环境音消除、键盘音消除</a:t>
            </a:r>
          </a:p>
          <a:p>
            <a:pPr marL="171450" indent="-171450" defTabSz="913765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zh-CN" sz="1200" dirty="0">
                <a:latin typeface="微软雅黑" charset="0"/>
                <a:ea typeface="微软雅黑" charset="0"/>
                <a:cs typeface="微软雅黑" charset="0"/>
              </a:rPr>
              <a:t>VAD </a:t>
            </a:r>
            <a:r>
              <a:rPr lang="zh-CN" altLang="en-US" sz="1200" dirty="0">
                <a:latin typeface="微软雅黑" charset="0"/>
                <a:ea typeface="微软雅黑" charset="0"/>
                <a:cs typeface="微软雅黑" charset="0"/>
              </a:rPr>
              <a:t>语音唤醒</a:t>
            </a:r>
            <a:endParaRPr lang="en-US" altLang="zh-CN" sz="1200" dirty="0">
              <a:latin typeface="微软雅黑" charset="0"/>
              <a:ea typeface="微软雅黑" charset="0"/>
              <a:cs typeface="微软雅黑" charset="0"/>
            </a:endParaRPr>
          </a:p>
          <a:p>
            <a:pPr marL="171450" indent="-171450" defTabSz="913765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1200" dirty="0">
                <a:latin typeface="微软雅黑" charset="0"/>
                <a:ea typeface="微软雅黑" charset="0"/>
                <a:cs typeface="微软雅黑" charset="0"/>
              </a:rPr>
              <a:t>自声消除</a:t>
            </a:r>
          </a:p>
          <a:p>
            <a:pPr marL="171450" indent="-171450" defTabSz="913765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1200" dirty="0">
                <a:latin typeface="微软雅黑" charset="0"/>
                <a:ea typeface="微软雅黑" charset="0"/>
                <a:cs typeface="微软雅黑" charset="0"/>
              </a:rPr>
              <a:t>上行通话降噪</a:t>
            </a:r>
            <a:r>
              <a:rPr lang="en-US" altLang="zh-CN" sz="1200" dirty="0">
                <a:latin typeface="微软雅黑" charset="0"/>
                <a:ea typeface="微软雅黑" charset="0"/>
                <a:cs typeface="微软雅黑" charset="0"/>
              </a:rPr>
              <a:t>ENC</a:t>
            </a:r>
          </a:p>
          <a:p>
            <a:pPr defTabSz="913765">
              <a:lnSpc>
                <a:spcPct val="150000"/>
              </a:lnSpc>
              <a:spcBef>
                <a:spcPct val="0"/>
              </a:spcBef>
            </a:pPr>
            <a:endParaRPr lang="en-US" altLang="zh-CN" sz="1200" dirty="0">
              <a:latin typeface="微软雅黑" charset="0"/>
              <a:ea typeface="微软雅黑" charset="0"/>
              <a:cs typeface="微软雅黑" charset="0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9192454" y="2361815"/>
            <a:ext cx="1675697" cy="426300"/>
            <a:chOff x="9924836" y="1709725"/>
            <a:chExt cx="1428483" cy="426300"/>
          </a:xfrm>
        </p:grpSpPr>
        <p:sp>
          <p:nvSpPr>
            <p:cNvPr id="8" name="矩形 7"/>
            <p:cNvSpPr/>
            <p:nvPr/>
          </p:nvSpPr>
          <p:spPr>
            <a:xfrm>
              <a:off x="9924836" y="1709725"/>
              <a:ext cx="1428483" cy="406400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  <a:effectLst>
              <a:glow rad="63500">
                <a:schemeClr val="accent4">
                  <a:satMod val="175000"/>
                  <a:alpha val="40000"/>
                </a:schemeClr>
              </a:glow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altLang="zh-CN" sz="1200" b="1" dirty="0">
                  <a:latin typeface="微软雅黑" charset="0"/>
                  <a:ea typeface="微软雅黑" charset="0"/>
                  <a:cs typeface="微软雅黑" charset="0"/>
                </a:rPr>
                <a:t>AI</a:t>
              </a:r>
              <a:r>
                <a:rPr lang="zh-CN" altLang="en-US" sz="1200" b="1" dirty="0">
                  <a:latin typeface="微软雅黑" charset="0"/>
                  <a:ea typeface="微软雅黑" charset="0"/>
                  <a:cs typeface="微软雅黑" charset="0"/>
                </a:rPr>
                <a:t>降噪 关闭</a:t>
              </a:r>
            </a:p>
          </p:txBody>
        </p:sp>
        <p:pic>
          <p:nvPicPr>
            <p:cNvPr id="7" name="处理前信号1">
              <a:hlinkClick r:id="" action="ppaction://media"/>
            </p:cNvPr>
            <p:cNvPicPr>
              <a:picLocks noChangeAspect="1"/>
            </p:cNvPicPr>
            <p:nvPr>
              <a:audioFile r:link="rId4"/>
              <p:extLst>
                <p:ext uri="{DAA4B4D4-6D71-4841-9C94-3DE7FCFB9230}">
                  <p14:media xmlns:p14="http://schemas.microsoft.com/office/powerpoint/2010/main" r:embed="rId3"/>
                </p:ext>
              </p:extLst>
            </p:nvPr>
          </p:nvPicPr>
          <p:blipFill>
            <a:blip r:embed="rId8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colorTemperature colorTemp="11200"/>
                      </a14:imgEffect>
                      <a14:imgEffect>
                        <a14:saturation sat="226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0887828" y="1729625"/>
              <a:ext cx="406400" cy="406400"/>
            </a:xfrm>
            <a:prstGeom prst="rect">
              <a:avLst/>
            </a:prstGeom>
            <a:noFill/>
          </p:spPr>
        </p:pic>
      </p:grpSp>
      <p:sp>
        <p:nvSpPr>
          <p:cNvPr id="22" name="í$ľïḑè"/>
          <p:cNvSpPr/>
          <p:nvPr/>
        </p:nvSpPr>
        <p:spPr bwMode="auto">
          <a:xfrm>
            <a:off x="7076187" y="3709623"/>
            <a:ext cx="1868018" cy="5038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Autofit/>
          </a:bodyPr>
          <a:lstStyle/>
          <a:p>
            <a:pPr marL="171450" indent="-171450" defTabSz="913765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chemeClr val="accent2"/>
                </a:solidFill>
                <a:latin typeface="微软雅黑" charset="0"/>
                <a:ea typeface="微软雅黑" charset="0"/>
                <a:cs typeface="微软雅黑" charset="0"/>
              </a:rPr>
              <a:t>AI </a:t>
            </a:r>
            <a:r>
              <a:rPr lang="zh-CN" altLang="en-US" b="1" dirty="0">
                <a:solidFill>
                  <a:schemeClr val="accent2"/>
                </a:solidFill>
                <a:latin typeface="微软雅黑" charset="0"/>
                <a:ea typeface="微软雅黑" charset="0"/>
                <a:cs typeface="微软雅黑" charset="0"/>
              </a:rPr>
              <a:t>麦克风阵列</a:t>
            </a:r>
            <a:endParaRPr lang="en-US" altLang="zh-CN" b="1" dirty="0">
              <a:solidFill>
                <a:schemeClr val="accent2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9192454" y="2958769"/>
            <a:ext cx="1675698" cy="406400"/>
            <a:chOff x="9103225" y="3359772"/>
            <a:chExt cx="1428484" cy="406400"/>
          </a:xfrm>
        </p:grpSpPr>
        <p:sp>
          <p:nvSpPr>
            <p:cNvPr id="24" name="矩形 23"/>
            <p:cNvSpPr/>
            <p:nvPr/>
          </p:nvSpPr>
          <p:spPr>
            <a:xfrm>
              <a:off x="9103225" y="3362383"/>
              <a:ext cx="1428483" cy="403789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  <a:effectLst>
              <a:glow rad="63500">
                <a:schemeClr val="accent4">
                  <a:satMod val="175000"/>
                  <a:alpha val="40000"/>
                </a:schemeClr>
              </a:glow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altLang="zh-CN" sz="1200" b="1" dirty="0">
                  <a:latin typeface="微软雅黑" charset="0"/>
                  <a:ea typeface="微软雅黑" charset="0"/>
                  <a:cs typeface="微软雅黑" charset="0"/>
                </a:rPr>
                <a:t>AI</a:t>
              </a:r>
              <a:r>
                <a:rPr lang="zh-CN" altLang="en-US" sz="1200" b="1" dirty="0">
                  <a:latin typeface="微软雅黑" charset="0"/>
                  <a:ea typeface="微软雅黑" charset="0"/>
                  <a:cs typeface="微软雅黑" charset="0"/>
                </a:rPr>
                <a:t>降噪 打开</a:t>
              </a:r>
            </a:p>
          </p:txBody>
        </p:sp>
        <p:pic>
          <p:nvPicPr>
            <p:cNvPr id="23" name="处理后信号">
              <a:hlinkClick r:id="" action="ppaction://media"/>
            </p:cNvPr>
            <p:cNvPicPr>
              <a:picLocks noChangeAspect="1"/>
            </p:cNvPicPr>
            <p:nvPr>
              <a:audioFile r:link="rId2"/>
              <p:extLst>
                <p:ext uri="{DAA4B4D4-6D71-4841-9C94-3DE7FCFB9230}">
                  <p14:media xmlns:p14="http://schemas.microsoft.com/office/powerpoint/2010/main" r:embed="rId1"/>
                </p:ext>
              </p:extLst>
            </p:nvPr>
          </p:nvPicPr>
          <p:blipFill>
            <a:blip r:embed="rId10"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10125309" y="3359772"/>
              <a:ext cx="406400" cy="406400"/>
            </a:xfrm>
            <a:prstGeom prst="rect">
              <a:avLst/>
            </a:prstGeom>
            <a:noFill/>
          </p:spPr>
        </p:pic>
      </p:grp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715010" y="6356351"/>
            <a:ext cx="2743200" cy="366183"/>
          </a:xfrm>
        </p:spPr>
        <p:txBody>
          <a:bodyPr/>
          <a:lstStyle/>
          <a:p>
            <a:pPr>
              <a:defRPr/>
            </a:pPr>
            <a:r>
              <a:rPr lang="en-US" altLang="zh-CN" sz="1600" dirty="0">
                <a:latin typeface="微软雅黑" charset="0"/>
                <a:ea typeface="微软雅黑" charset="0"/>
                <a:cs typeface="微软" charset="0"/>
              </a:rPr>
              <a:t>company confidential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audio>
              <p:cMediaNode vol="80000">
                <p:cTn id="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 txBox="1"/>
          <p:nvPr/>
        </p:nvSpPr>
        <p:spPr>
          <a:xfrm>
            <a:off x="817119" y="430105"/>
            <a:ext cx="10358965" cy="7184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AI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通话降噪应用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-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会议耳机</a:t>
            </a:r>
          </a:p>
        </p:txBody>
      </p:sp>
      <p:sp>
        <p:nvSpPr>
          <p:cNvPr id="16" name="矩形 15"/>
          <p:cNvSpPr/>
          <p:nvPr/>
        </p:nvSpPr>
        <p:spPr>
          <a:xfrm>
            <a:off x="11724" y="6321085"/>
            <a:ext cx="1577083" cy="5176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00">
              <a:latin typeface="Times New Roman Regular" panose="02020603050405020304" charset="0"/>
              <a:cs typeface="Times New Roman Regular" panose="02020603050405020304" charset="0"/>
            </a:endParaRPr>
          </a:p>
        </p:txBody>
      </p:sp>
      <p:sp>
        <p:nvSpPr>
          <p:cNvPr id="9" name="ïṣlidè"/>
          <p:cNvSpPr/>
          <p:nvPr/>
        </p:nvSpPr>
        <p:spPr bwMode="auto">
          <a:xfrm>
            <a:off x="489785" y="1640527"/>
            <a:ext cx="3374125" cy="2007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</a:pPr>
            <a:r>
              <a:rPr lang="zh-CN" altLang="en-US" sz="1865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技术特色</a:t>
            </a:r>
            <a:endParaRPr lang="en-US" altLang="zh-CN" sz="1865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九音科技专业音频信号处理器</a:t>
            </a:r>
            <a:r>
              <a:rPr lang="en-US" altLang="zh-CN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内置</a:t>
            </a:r>
            <a:r>
              <a:rPr lang="en-US" altLang="zh-CN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超强降噪算法</a:t>
            </a:r>
            <a:endParaRPr lang="en-US" altLang="zh-CN" sz="146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en-US" altLang="zh-CN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MIC AGC</a:t>
            </a: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，通话清晰准确、人声高度还原</a:t>
            </a:r>
            <a:endParaRPr lang="en-US" altLang="zh-CN" sz="146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高精度</a:t>
            </a:r>
            <a:r>
              <a:rPr lang="en-US" altLang="zh-CN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DAC</a:t>
            </a: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Hi-Res</a:t>
            </a: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音频输出</a:t>
            </a:r>
          </a:p>
          <a:p>
            <a:pPr marL="171450" indent="-171450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硬件</a:t>
            </a:r>
            <a:r>
              <a:rPr lang="en-US" altLang="zh-CN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MIC/SPK EQ</a:t>
            </a: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，音色个性饱满</a:t>
            </a:r>
          </a:p>
        </p:txBody>
      </p:sp>
      <p:sp>
        <p:nvSpPr>
          <p:cNvPr id="47" name="ïṣlidè"/>
          <p:cNvSpPr/>
          <p:nvPr/>
        </p:nvSpPr>
        <p:spPr bwMode="auto">
          <a:xfrm>
            <a:off x="7390679" y="1647779"/>
            <a:ext cx="4070479" cy="18735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ts val="1680"/>
              </a:lnSpc>
              <a:spcBef>
                <a:spcPts val="100"/>
              </a:spcBef>
              <a:spcAft>
                <a:spcPts val="100"/>
              </a:spcAft>
            </a:pPr>
            <a:r>
              <a:rPr lang="zh-CN" altLang="en-US" sz="1865" b="1" dirty="0">
                <a:latin typeface="Abadi" panose="020B0604020104020204" pitchFamily="34" charset="0"/>
                <a:ea typeface="微软雅黑" panose="020B0503020204020204" pitchFamily="34" charset="-122"/>
              </a:rPr>
              <a:t>降噪性能</a:t>
            </a:r>
            <a:endParaRPr lang="en-US" altLang="zh-CN" sz="1865" b="1" dirty="0">
              <a:latin typeface="Abadi" panose="020B0604020104020204" pitchFamily="34" charset="0"/>
              <a:ea typeface="微软雅黑" panose="020B0503020204020204" pitchFamily="34" charset="-122"/>
            </a:endParaRPr>
          </a:p>
          <a:p>
            <a:pPr marL="128905" indent="-128905">
              <a:lnSpc>
                <a:spcPts val="168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Abadi" panose="020B0604020104020204" pitchFamily="34" charset="0"/>
                <a:ea typeface="微软雅黑" panose="020B0503020204020204" pitchFamily="34" charset="-122"/>
              </a:rPr>
              <a:t>降噪深度：</a:t>
            </a:r>
            <a:r>
              <a:rPr lang="en-US" altLang="zh-CN" sz="1465" dirty="0">
                <a:latin typeface="Abadi" panose="020B0604020104020204" pitchFamily="34" charset="0"/>
                <a:ea typeface="微软雅黑" panose="020B0503020204020204" pitchFamily="34" charset="-122"/>
              </a:rPr>
              <a:t>-57dB</a:t>
            </a:r>
          </a:p>
          <a:p>
            <a:pPr marL="128905" indent="-128905">
              <a:lnSpc>
                <a:spcPts val="168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Abadi" panose="020B0604020104020204" pitchFamily="34" charset="0"/>
                <a:ea typeface="微软雅黑" panose="020B0503020204020204" pitchFamily="34" charset="-122"/>
              </a:rPr>
              <a:t>适用于多场景降噪：</a:t>
            </a:r>
            <a:endParaRPr lang="en-US" altLang="zh-CN" sz="1465" dirty="0">
              <a:latin typeface="Abadi" panose="020B0604020104020204" pitchFamily="34" charset="0"/>
              <a:ea typeface="微软雅黑" panose="020B0503020204020204" pitchFamily="34" charset="-122"/>
            </a:endParaRPr>
          </a:p>
          <a:p>
            <a:pPr marL="471805" lvl="1" indent="-128905">
              <a:lnSpc>
                <a:spcPts val="168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Abadi" panose="020B0604020104020204" pitchFamily="34" charset="0"/>
                <a:ea typeface="微软雅黑" panose="020B0503020204020204" pitchFamily="34" charset="-122"/>
              </a:rPr>
              <a:t>办公室</a:t>
            </a:r>
            <a:r>
              <a:rPr lang="en-US" altLang="zh-CN" sz="1465" dirty="0">
                <a:latin typeface="Abadi" panose="020B0604020104020204" pitchFamily="34" charset="0"/>
                <a:ea typeface="微软雅黑" panose="020B0503020204020204" pitchFamily="34" charset="-122"/>
              </a:rPr>
              <a:t>/</a:t>
            </a:r>
            <a:r>
              <a:rPr lang="zh-CN" altLang="en-US" sz="1465" dirty="0">
                <a:latin typeface="Abadi" panose="020B0604020104020204" pitchFamily="34" charset="0"/>
                <a:ea typeface="微软雅黑" panose="020B0503020204020204" pitchFamily="34" charset="-122"/>
              </a:rPr>
              <a:t>家庭</a:t>
            </a:r>
            <a:r>
              <a:rPr lang="en-US" altLang="zh-CN" sz="1465" dirty="0">
                <a:latin typeface="Abadi" panose="020B0604020104020204" pitchFamily="34" charset="0"/>
                <a:ea typeface="微软雅黑" panose="020B0503020204020204" pitchFamily="34" charset="-122"/>
              </a:rPr>
              <a:t>/</a:t>
            </a:r>
            <a:r>
              <a:rPr lang="zh-CN" altLang="en-US" sz="1465" dirty="0">
                <a:latin typeface="Abadi" panose="020B0604020104020204" pitchFamily="34" charset="0"/>
                <a:ea typeface="微软雅黑" panose="020B0503020204020204" pitchFamily="34" charset="-122"/>
              </a:rPr>
              <a:t>呼叫中心</a:t>
            </a:r>
          </a:p>
          <a:p>
            <a:pPr marL="471805" lvl="1" indent="-128905">
              <a:lnSpc>
                <a:spcPts val="168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Abadi" panose="020B0604020104020204" pitchFamily="34" charset="0"/>
                <a:ea typeface="微软雅黑" panose="020B0503020204020204" pitchFamily="34" charset="-122"/>
              </a:rPr>
              <a:t>机场</a:t>
            </a:r>
            <a:r>
              <a:rPr lang="en-US" altLang="zh-CN" sz="1465" dirty="0">
                <a:latin typeface="Abadi" panose="020B0604020104020204" pitchFamily="34" charset="0"/>
                <a:ea typeface="微软雅黑" panose="020B0503020204020204" pitchFamily="34" charset="-122"/>
              </a:rPr>
              <a:t>/</a:t>
            </a:r>
            <a:r>
              <a:rPr lang="zh-CN" altLang="en-US" sz="1465" dirty="0">
                <a:latin typeface="Abadi" panose="020B0604020104020204" pitchFamily="34" charset="0"/>
                <a:ea typeface="微软雅黑" panose="020B0503020204020204" pitchFamily="34" charset="-122"/>
              </a:rPr>
              <a:t>餐厅</a:t>
            </a:r>
            <a:r>
              <a:rPr lang="en-US" altLang="zh-CN" sz="1465" dirty="0">
                <a:latin typeface="Abadi" panose="020B0604020104020204" pitchFamily="34" charset="0"/>
                <a:ea typeface="微软雅黑" panose="020B0503020204020204" pitchFamily="34" charset="-122"/>
              </a:rPr>
              <a:t>/</a:t>
            </a:r>
            <a:r>
              <a:rPr lang="zh-CN" altLang="en-US" sz="1465" dirty="0">
                <a:latin typeface="Abadi" panose="020B0604020104020204" pitchFamily="34" charset="0"/>
                <a:ea typeface="微软雅黑" panose="020B0503020204020204" pitchFamily="34" charset="-122"/>
              </a:rPr>
              <a:t>地铁</a:t>
            </a:r>
            <a:r>
              <a:rPr lang="en-US" altLang="zh-CN" sz="1465" dirty="0">
                <a:latin typeface="Abadi" panose="020B0604020104020204" pitchFamily="34" charset="0"/>
                <a:ea typeface="微软雅黑" panose="020B0503020204020204" pitchFamily="34" charset="-122"/>
              </a:rPr>
              <a:t>/</a:t>
            </a:r>
            <a:r>
              <a:rPr lang="zh-CN" altLang="en-US" sz="1465" dirty="0">
                <a:latin typeface="Abadi" panose="020B0604020104020204" pitchFamily="34" charset="0"/>
                <a:ea typeface="微软雅黑" panose="020B0503020204020204" pitchFamily="34" charset="-122"/>
              </a:rPr>
              <a:t>驾驶舱</a:t>
            </a:r>
            <a:endParaRPr lang="en-US" altLang="zh-CN" sz="1465" dirty="0">
              <a:latin typeface="Abadi" panose="020B0604020104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42" y="3569596"/>
            <a:ext cx="2780295" cy="2481259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</p:pic>
      <p:sp>
        <p:nvSpPr>
          <p:cNvPr id="68" name="ïṣlidè"/>
          <p:cNvSpPr/>
          <p:nvPr/>
        </p:nvSpPr>
        <p:spPr bwMode="auto">
          <a:xfrm>
            <a:off x="4076627" y="1656509"/>
            <a:ext cx="2943447" cy="1025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ts val="1680"/>
              </a:lnSpc>
              <a:spcBef>
                <a:spcPts val="100"/>
              </a:spcBef>
              <a:spcAft>
                <a:spcPts val="100"/>
              </a:spcAft>
            </a:pPr>
            <a:r>
              <a:rPr lang="zh-CN" altLang="en-US" sz="1865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高品质</a:t>
            </a:r>
            <a:r>
              <a:rPr lang="en-US" altLang="zh-CN" sz="1865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USB</a:t>
            </a:r>
            <a:r>
              <a:rPr lang="zh-CN" altLang="en-US" sz="1865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音频</a:t>
            </a:r>
            <a:endParaRPr lang="en-US" altLang="zh-CN" sz="1865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algn="l">
              <a:lnSpc>
                <a:spcPts val="168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高速</a:t>
            </a:r>
            <a:r>
              <a:rPr lang="en-US" altLang="zh-CN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USB2.0</a:t>
            </a: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UAC1.0/2.0</a:t>
            </a: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自适应，设备兼容性强。</a:t>
            </a:r>
            <a:endParaRPr lang="en-US" altLang="zh-CN" sz="146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9" name="ïṣlidè"/>
          <p:cNvSpPr/>
          <p:nvPr/>
        </p:nvSpPr>
        <p:spPr bwMode="auto">
          <a:xfrm>
            <a:off x="4032725" y="2881776"/>
            <a:ext cx="3033680" cy="141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ts val="1680"/>
              </a:lnSpc>
              <a:spcBef>
                <a:spcPts val="100"/>
              </a:spcBef>
              <a:spcAft>
                <a:spcPts val="100"/>
              </a:spcAft>
            </a:pPr>
            <a:r>
              <a:rPr lang="zh-CN" altLang="en-US" sz="1865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符合主流会议系统认证</a:t>
            </a:r>
            <a:endParaRPr lang="en-US" altLang="zh-CN" sz="1865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13995" indent="-128905">
              <a:lnSpc>
                <a:spcPts val="168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首款腾讯官方认证耳机</a:t>
            </a:r>
            <a:endParaRPr lang="en-US" altLang="zh-CN" sz="146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13995" indent="-128905">
              <a:lnSpc>
                <a:spcPts val="168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en-US" altLang="zh-CN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Teams</a:t>
            </a:r>
          </a:p>
          <a:p>
            <a:pPr marL="213995" indent="-128905">
              <a:lnSpc>
                <a:spcPts val="168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en-US" altLang="zh-CN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Zoom</a:t>
            </a: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385" y="135467"/>
            <a:ext cx="1083789" cy="1083789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2885" y="4024630"/>
            <a:ext cx="2668270" cy="1927860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715010" y="6356351"/>
            <a:ext cx="2743200" cy="366183"/>
          </a:xfrm>
        </p:spPr>
        <p:txBody>
          <a:bodyPr/>
          <a:lstStyle/>
          <a:p>
            <a:pPr>
              <a:defRPr/>
            </a:pPr>
            <a:r>
              <a:rPr lang="en-US" altLang="zh-CN" sz="1600" dirty="0">
                <a:latin typeface="微软" charset="0"/>
                <a:cs typeface="微软" charset="0"/>
              </a:rPr>
              <a:t>company confidential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6885001" y="3535089"/>
            <a:ext cx="4584570" cy="2932049"/>
            <a:chOff x="1277948" y="2059088"/>
            <a:chExt cx="5761966" cy="3685049"/>
          </a:xfrm>
        </p:grpSpPr>
        <p:sp>
          <p:nvSpPr>
            <p:cNvPr id="5" name="矩形 4"/>
            <p:cNvSpPr/>
            <p:nvPr/>
          </p:nvSpPr>
          <p:spPr>
            <a:xfrm>
              <a:off x="2268639" y="2059088"/>
              <a:ext cx="3593980" cy="368504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en-US" altLang="zh-CN" sz="1200" b="1" dirty="0">
                  <a:solidFill>
                    <a:schemeClr val="tx1"/>
                  </a:solidFill>
                </a:rPr>
                <a:t> </a:t>
              </a:r>
              <a:r>
                <a:rPr lang="en-US" altLang="zh-CN" sz="1400" b="1" dirty="0">
                  <a:solidFill>
                    <a:schemeClr val="tx1"/>
                  </a:solidFill>
                </a:rPr>
                <a:t>SNC8X</a:t>
              </a:r>
              <a:endParaRPr lang="zh-CN" alt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1277948" y="3436943"/>
              <a:ext cx="699498" cy="30945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zh-CN" sz="1000" dirty="0"/>
                <a:t>AMIC1</a:t>
              </a:r>
              <a:endParaRPr lang="zh-CN" altLang="en-US" sz="1000" dirty="0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269542" y="3433759"/>
              <a:ext cx="650299" cy="31912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1000" dirty="0"/>
                <a:t>ADC1</a:t>
              </a:r>
              <a:endParaRPr lang="zh-CN" altLang="en-US" sz="1000" dirty="0"/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2269542" y="3868576"/>
              <a:ext cx="650299" cy="31912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1000" dirty="0"/>
                <a:t>ADC2</a:t>
              </a:r>
              <a:endParaRPr lang="zh-CN" altLang="en-US" sz="1000" dirty="0"/>
            </a:p>
          </p:txBody>
        </p:sp>
        <p:cxnSp>
          <p:nvCxnSpPr>
            <p:cNvPr id="11" name="直接箭头连接符 10"/>
            <p:cNvCxnSpPr>
              <a:stCxn id="7" idx="3"/>
              <a:endCxn id="8" idx="1"/>
            </p:cNvCxnSpPr>
            <p:nvPr/>
          </p:nvCxnSpPr>
          <p:spPr>
            <a:xfrm>
              <a:off x="1977446" y="3591671"/>
              <a:ext cx="292096" cy="165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箭头连接符 11"/>
            <p:cNvCxnSpPr>
              <a:stCxn id="36" idx="3"/>
              <a:endCxn id="10" idx="1"/>
            </p:cNvCxnSpPr>
            <p:nvPr/>
          </p:nvCxnSpPr>
          <p:spPr>
            <a:xfrm>
              <a:off x="1977446" y="4026489"/>
              <a:ext cx="292096" cy="165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椭圆 12"/>
            <p:cNvSpPr/>
            <p:nvPr/>
          </p:nvSpPr>
          <p:spPr>
            <a:xfrm>
              <a:off x="3676069" y="3382355"/>
              <a:ext cx="770961" cy="79681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700" dirty="0">
                  <a:solidFill>
                    <a:schemeClr val="tx1"/>
                  </a:solidFill>
                </a:rPr>
                <a:t>AI</a:t>
              </a:r>
              <a:r>
                <a:rPr lang="zh-CN" altLang="en-US" sz="700" dirty="0">
                  <a:solidFill>
                    <a:schemeClr val="tx1"/>
                  </a:solidFill>
                </a:rPr>
                <a:t>通话降噪算法</a:t>
              </a:r>
            </a:p>
          </p:txBody>
        </p:sp>
        <p:cxnSp>
          <p:nvCxnSpPr>
            <p:cNvPr id="14" name="连接符: 肘形 13"/>
            <p:cNvCxnSpPr>
              <a:stCxn id="8" idx="3"/>
              <a:endCxn id="13" idx="2"/>
            </p:cNvCxnSpPr>
            <p:nvPr/>
          </p:nvCxnSpPr>
          <p:spPr>
            <a:xfrm>
              <a:off x="2919840" y="3593322"/>
              <a:ext cx="756229" cy="187439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连接符: 肘形 17"/>
            <p:cNvCxnSpPr>
              <a:stCxn id="10" idx="3"/>
              <a:endCxn id="13" idx="2"/>
            </p:cNvCxnSpPr>
            <p:nvPr/>
          </p:nvCxnSpPr>
          <p:spPr>
            <a:xfrm flipV="1">
              <a:off x="2919840" y="3780761"/>
              <a:ext cx="756229" cy="247378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连接符: 肘形 19"/>
            <p:cNvCxnSpPr>
              <a:stCxn id="13" idx="6"/>
              <a:endCxn id="28" idx="1"/>
            </p:cNvCxnSpPr>
            <p:nvPr/>
          </p:nvCxnSpPr>
          <p:spPr>
            <a:xfrm flipH="1">
              <a:off x="4354387" y="3780761"/>
              <a:ext cx="92643" cy="1301852"/>
            </a:xfrm>
            <a:prstGeom prst="bentConnector5">
              <a:avLst>
                <a:gd name="adj1" fmla="val -246754"/>
                <a:gd name="adj2" fmla="val 45624"/>
                <a:gd name="adj3" fmla="val 346754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连接符: 肘形 20"/>
            <p:cNvCxnSpPr>
              <a:stCxn id="28" idx="3"/>
              <a:endCxn id="22" idx="1"/>
            </p:cNvCxnSpPr>
            <p:nvPr/>
          </p:nvCxnSpPr>
          <p:spPr>
            <a:xfrm flipV="1">
              <a:off x="5848429" y="4919514"/>
              <a:ext cx="385857" cy="163098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文本框 21"/>
            <p:cNvSpPr txBox="1"/>
            <p:nvPr/>
          </p:nvSpPr>
          <p:spPr>
            <a:xfrm>
              <a:off x="6234285" y="4759951"/>
              <a:ext cx="805629" cy="31912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1000" dirty="0"/>
                <a:t>Speaker</a:t>
              </a:r>
              <a:endParaRPr lang="zh-CN" altLang="en-US" sz="1000" dirty="0"/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4614817" y="4614761"/>
              <a:ext cx="1226903" cy="9692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 anchor="t" anchorCtr="0">
              <a:noAutofit/>
            </a:bodyPr>
            <a:lstStyle/>
            <a:p>
              <a:r>
                <a:rPr lang="en-US" altLang="zh-CN" sz="1050" dirty="0"/>
                <a:t>I2S</a:t>
              </a:r>
            </a:p>
            <a:p>
              <a:r>
                <a:rPr lang="en-US" altLang="zh-CN" sz="700" dirty="0"/>
                <a:t>(Slaver)</a:t>
              </a:r>
              <a:endParaRPr lang="zh-CN" altLang="en-US" sz="700" dirty="0"/>
            </a:p>
          </p:txBody>
        </p:sp>
        <p:sp>
          <p:nvSpPr>
            <p:cNvPr id="24" name="箭头: 五边形 23"/>
            <p:cNvSpPr/>
            <p:nvPr/>
          </p:nvSpPr>
          <p:spPr>
            <a:xfrm>
              <a:off x="5231192" y="5364613"/>
              <a:ext cx="610065" cy="166398"/>
            </a:xfrm>
            <a:prstGeom prst="homePlat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900" dirty="0">
                  <a:solidFill>
                    <a:schemeClr val="tx1"/>
                  </a:solidFill>
                </a:rPr>
                <a:t>SDO</a:t>
              </a:r>
              <a:endParaRPr lang="zh-CN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25" name="箭头: 五边形 24"/>
            <p:cNvSpPr/>
            <p:nvPr/>
          </p:nvSpPr>
          <p:spPr>
            <a:xfrm>
              <a:off x="5224803" y="4671268"/>
              <a:ext cx="610065" cy="151844"/>
            </a:xfrm>
            <a:prstGeom prst="homePlat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900" dirty="0">
                  <a:solidFill>
                    <a:schemeClr val="tx1"/>
                  </a:solidFill>
                </a:rPr>
                <a:t>LRCK</a:t>
              </a:r>
              <a:endParaRPr lang="zh-CN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26" name="箭头: 五边形 25"/>
            <p:cNvSpPr/>
            <p:nvPr/>
          </p:nvSpPr>
          <p:spPr>
            <a:xfrm>
              <a:off x="5224803" y="4903738"/>
              <a:ext cx="610065" cy="157690"/>
            </a:xfrm>
            <a:prstGeom prst="homePlat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900" dirty="0">
                  <a:solidFill>
                    <a:schemeClr val="tx1"/>
                  </a:solidFill>
                </a:rPr>
                <a:t>BCK</a:t>
              </a:r>
              <a:endParaRPr lang="zh-CN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27" name="箭头: 五边形 26"/>
            <p:cNvSpPr/>
            <p:nvPr/>
          </p:nvSpPr>
          <p:spPr>
            <a:xfrm>
              <a:off x="5225827" y="5140358"/>
              <a:ext cx="610065" cy="166398"/>
            </a:xfrm>
            <a:prstGeom prst="homePlat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900" dirty="0">
                  <a:solidFill>
                    <a:schemeClr val="tx1"/>
                  </a:solidFill>
                </a:rPr>
                <a:t>SDI</a:t>
              </a:r>
              <a:endParaRPr lang="zh-CN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4354387" y="4570274"/>
              <a:ext cx="1494041" cy="102467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 anchor="t" anchorCtr="0">
              <a:noAutofit/>
            </a:bodyPr>
            <a:lstStyle/>
            <a:p>
              <a:r>
                <a:rPr lang="en-US" altLang="zh-CN" sz="1050" dirty="0"/>
                <a:t>DAC</a:t>
              </a:r>
              <a:endParaRPr lang="zh-CN" altLang="en-US" sz="700" dirty="0"/>
            </a:p>
          </p:txBody>
        </p:sp>
        <p:sp>
          <p:nvSpPr>
            <p:cNvPr id="29" name="箭头: 五边形 28"/>
            <p:cNvSpPr/>
            <p:nvPr/>
          </p:nvSpPr>
          <p:spPr>
            <a:xfrm>
              <a:off x="4983803" y="4669672"/>
              <a:ext cx="857772" cy="183039"/>
            </a:xfrm>
            <a:prstGeom prst="homePlat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900" dirty="0">
                  <a:solidFill>
                    <a:schemeClr val="tx1"/>
                  </a:solidFill>
                </a:rPr>
                <a:t>AOHPRP</a:t>
              </a:r>
              <a:endParaRPr lang="zh-CN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30" name="箭头: 五边形 29"/>
            <p:cNvSpPr/>
            <p:nvPr/>
          </p:nvSpPr>
          <p:spPr>
            <a:xfrm>
              <a:off x="4992670" y="4898618"/>
              <a:ext cx="857772" cy="183039"/>
            </a:xfrm>
            <a:prstGeom prst="homePlat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900" dirty="0">
                  <a:solidFill>
                    <a:schemeClr val="tx1"/>
                  </a:solidFill>
                </a:rPr>
                <a:t>AOHPRN</a:t>
              </a:r>
              <a:endParaRPr lang="zh-CN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31" name="箭头: 五边形 30"/>
            <p:cNvSpPr/>
            <p:nvPr/>
          </p:nvSpPr>
          <p:spPr>
            <a:xfrm>
              <a:off x="4992669" y="5107427"/>
              <a:ext cx="841771" cy="212638"/>
            </a:xfrm>
            <a:prstGeom prst="homePlat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900" dirty="0">
                  <a:solidFill>
                    <a:schemeClr val="tx1"/>
                  </a:solidFill>
                </a:rPr>
                <a:t>AOHPLP</a:t>
              </a:r>
              <a:endParaRPr lang="zh-CN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32" name="箭头: 五边形 31"/>
            <p:cNvSpPr/>
            <p:nvPr/>
          </p:nvSpPr>
          <p:spPr>
            <a:xfrm>
              <a:off x="4985536" y="5357179"/>
              <a:ext cx="857772" cy="183039"/>
            </a:xfrm>
            <a:prstGeom prst="homePlat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900">
                  <a:solidFill>
                    <a:schemeClr val="tx1"/>
                  </a:solidFill>
                </a:rPr>
                <a:t>AOHPLN</a:t>
              </a:r>
              <a:endParaRPr lang="zh-CN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5209563" y="2859532"/>
              <a:ext cx="641760" cy="3428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 anchor="t" anchorCtr="0">
              <a:noAutofit/>
            </a:bodyPr>
            <a:lstStyle/>
            <a:p>
              <a:pPr algn="ctr"/>
              <a:r>
                <a:rPr lang="en-US" altLang="zh-CN" sz="1000" dirty="0"/>
                <a:t>USB</a:t>
              </a:r>
              <a:endParaRPr lang="zh-CN" altLang="en-US" sz="600" dirty="0"/>
            </a:p>
          </p:txBody>
        </p:sp>
        <p:cxnSp>
          <p:nvCxnSpPr>
            <p:cNvPr id="34" name="连接符: 肘形 33"/>
            <p:cNvCxnSpPr>
              <a:stCxn id="13" idx="0"/>
              <a:endCxn id="33" idx="1"/>
            </p:cNvCxnSpPr>
            <p:nvPr/>
          </p:nvCxnSpPr>
          <p:spPr>
            <a:xfrm rot="5400000" flipH="1" flipV="1">
              <a:off x="4459856" y="2632649"/>
              <a:ext cx="351401" cy="1148013"/>
            </a:xfrm>
            <a:prstGeom prst="bentConnector2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连接符: 肘形 34"/>
            <p:cNvCxnSpPr>
              <a:stCxn id="33" idx="1"/>
              <a:endCxn id="13" idx="0"/>
            </p:cNvCxnSpPr>
            <p:nvPr/>
          </p:nvCxnSpPr>
          <p:spPr>
            <a:xfrm rot="10800000" flipV="1">
              <a:off x="4061551" y="3030953"/>
              <a:ext cx="1148013" cy="351401"/>
            </a:xfrm>
            <a:prstGeom prst="bentConnector2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文本框 35"/>
            <p:cNvSpPr txBox="1"/>
            <p:nvPr/>
          </p:nvSpPr>
          <p:spPr>
            <a:xfrm>
              <a:off x="1277948" y="3871761"/>
              <a:ext cx="699498" cy="30945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zh-CN" sz="1000" dirty="0"/>
                <a:t>AMIC2</a:t>
              </a:r>
              <a:endParaRPr lang="zh-CN" altLang="en-US" sz="1000" dirty="0"/>
            </a:p>
          </p:txBody>
        </p:sp>
        <p:cxnSp>
          <p:nvCxnSpPr>
            <p:cNvPr id="37" name="连接符: 肘形 36"/>
            <p:cNvCxnSpPr>
              <a:stCxn id="33" idx="3"/>
              <a:endCxn id="38" idx="2"/>
            </p:cNvCxnSpPr>
            <p:nvPr/>
          </p:nvCxnSpPr>
          <p:spPr>
            <a:xfrm>
              <a:off x="5851323" y="3030954"/>
              <a:ext cx="478059" cy="206804"/>
            </a:xfrm>
            <a:prstGeom prst="bentConnector3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38" name="Picture 4" descr="¿Qué significado tiene el diseño de los iconos en la tecnología?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6485973" y="2936568"/>
              <a:ext cx="289198" cy="6023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</p:cSld>
  <p:clrMapOvr>
    <a:masterClrMapping/>
  </p:clrMapOvr>
  <p:transition spd="slow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 txBox="1"/>
          <p:nvPr/>
        </p:nvSpPr>
        <p:spPr>
          <a:xfrm>
            <a:off x="817119" y="430106"/>
            <a:ext cx="10358965" cy="7184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AI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远场拾音与回声消除应用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-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麦克风阵列</a:t>
            </a:r>
            <a:endParaRPr lang="en-US" altLang="zh-CN" sz="3200" b="1" dirty="0"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1724" y="6321086"/>
            <a:ext cx="1577083" cy="5176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00">
              <a:latin typeface="Times New Roman Regular" panose="02020603050405020304" charset="0"/>
              <a:cs typeface="Times New Roman Regular" panose="02020603050405020304" charset="0"/>
            </a:endParaRPr>
          </a:p>
        </p:txBody>
      </p:sp>
      <p:sp>
        <p:nvSpPr>
          <p:cNvPr id="9" name="ïṣlidè"/>
          <p:cNvSpPr/>
          <p:nvPr/>
        </p:nvSpPr>
        <p:spPr bwMode="auto">
          <a:xfrm>
            <a:off x="820758" y="1748723"/>
            <a:ext cx="3403070" cy="4393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Autofit/>
          </a:bodyPr>
          <a:lstStyle/>
          <a:p>
            <a:pPr defTabSz="913765">
              <a:lnSpc>
                <a:spcPts val="1840"/>
              </a:lnSpc>
              <a:spcBef>
                <a:spcPts val="135"/>
              </a:spcBef>
              <a:spcAft>
                <a:spcPts val="135"/>
              </a:spcAft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技术特色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lnSpc>
                <a:spcPct val="170000"/>
              </a:lnSpc>
              <a:spcBef>
                <a:spcPts val="135"/>
              </a:spcBef>
              <a:spcAft>
                <a:spcPts val="135"/>
              </a:spcAft>
              <a:buClr>
                <a:srgbClr val="BF9000"/>
              </a:buClr>
              <a:buFont typeface="Arial" panose="020B0604020202020204" pitchFamily="34" charset="0"/>
              <a:buChar char="•"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搭载</a:t>
            </a:r>
            <a:r>
              <a:rPr lang="x-none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Mask神经网络算法，具有更好的鲁棒性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lnSpc>
                <a:spcPct val="170000"/>
              </a:lnSpc>
              <a:spcBef>
                <a:spcPts val="135"/>
              </a:spcBef>
              <a:spcAft>
                <a:spcPts val="135"/>
              </a:spcAft>
              <a:buClr>
                <a:srgbClr val="BF9000"/>
              </a:buClr>
              <a:buFont typeface="Arial" panose="020B0604020202020204" pitchFamily="34" charset="0"/>
              <a:buChar char="•"/>
            </a:pPr>
            <a:r>
              <a:rPr lang="x-none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拾音效果更远，声音更清晰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lnSpc>
                <a:spcPct val="170000"/>
              </a:lnSpc>
              <a:spcBef>
                <a:spcPts val="135"/>
              </a:spcBef>
              <a:spcAft>
                <a:spcPts val="135"/>
              </a:spcAft>
              <a:buClr>
                <a:srgbClr val="BF9000"/>
              </a:buClr>
              <a:buFont typeface="Arial" panose="020B0604020202020204" pitchFamily="34" charset="0"/>
              <a:buChar char="•"/>
            </a:pP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降噪算法，有效</a:t>
            </a:r>
            <a:r>
              <a:rPr lang="zh-CN" altLang="x-none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抑制会议场景中的各类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稳态和非稳态噪声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8" name="ïṣlidè"/>
          <p:cNvSpPr/>
          <p:nvPr/>
        </p:nvSpPr>
        <p:spPr bwMode="auto">
          <a:xfrm>
            <a:off x="4223828" y="4482256"/>
            <a:ext cx="2527376" cy="1555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ts val="2240"/>
              </a:lnSpc>
              <a:spcBef>
                <a:spcPts val="135"/>
              </a:spcBef>
              <a:spcAft>
                <a:spcPts val="135"/>
              </a:spcAft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高品质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USB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音频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28600" indent="-228600">
              <a:lnSpc>
                <a:spcPts val="2240"/>
              </a:lnSpc>
              <a:spcBef>
                <a:spcPts val="135"/>
              </a:spcBef>
              <a:spcAft>
                <a:spcPts val="135"/>
              </a:spcAft>
              <a:buFont typeface="Arial" panose="020B0604020202020204" pitchFamily="34" charset="0"/>
              <a:buChar char="•"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高速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USB2.0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UAC1.0/2.0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自适应，设备兼容性强。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386" y="135467"/>
            <a:ext cx="1083789" cy="1083789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820" y="3474977"/>
            <a:ext cx="2801308" cy="2801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ïṣlidè"/>
          <p:cNvSpPr/>
          <p:nvPr/>
        </p:nvSpPr>
        <p:spPr bwMode="auto">
          <a:xfrm>
            <a:off x="4223828" y="1748724"/>
            <a:ext cx="3997146" cy="2387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Autofit/>
          </a:bodyPr>
          <a:lstStyle/>
          <a:p>
            <a:pPr defTabSz="913765">
              <a:lnSpc>
                <a:spcPts val="2240"/>
              </a:lnSpc>
              <a:spcBef>
                <a:spcPts val="135"/>
              </a:spcBef>
              <a:spcAft>
                <a:spcPts val="135"/>
              </a:spcAft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硬件规格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lvl="0" indent="-171450">
              <a:lnSpc>
                <a:spcPct val="170000"/>
              </a:lnSpc>
              <a:buClr>
                <a:srgbClr val="BF9000"/>
              </a:buClr>
              <a:buFont typeface="Arial" panose="020B0604020202020204" pitchFamily="34" charset="0"/>
              <a:buChar char="•"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支持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2/4/6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麦</a:t>
            </a:r>
          </a:p>
          <a:p>
            <a:pPr marL="171450" indent="-171450">
              <a:lnSpc>
                <a:spcPct val="170000"/>
              </a:lnSpc>
              <a:buClr>
                <a:srgbClr val="BF9000"/>
              </a:buClr>
              <a:buFont typeface="Arial" panose="020B0604020202020204" pitchFamily="34" charset="0"/>
              <a:buChar char="•"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支持线性、环形麦克风阵列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71450" lvl="0" indent="-171450">
              <a:lnSpc>
                <a:spcPct val="170000"/>
              </a:lnSpc>
              <a:buClr>
                <a:srgbClr val="BF9000"/>
              </a:buClr>
              <a:buFont typeface="Arial" panose="020B0604020202020204" pitchFamily="34" charset="0"/>
              <a:buChar char="•"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麦克风间距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20mm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、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30mm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、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35mm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、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40mm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71450" lvl="0" indent="-171450">
              <a:lnSpc>
                <a:spcPct val="170000"/>
              </a:lnSpc>
              <a:buClr>
                <a:srgbClr val="BF9000"/>
              </a:buClr>
              <a:buFont typeface="Arial" panose="020B0604020202020204" pitchFamily="34" charset="0"/>
              <a:buChar char="•"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支持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UAC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音频输出，支持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3.5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口音频输出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71450" lvl="0" indent="-171450">
              <a:lnSpc>
                <a:spcPct val="170000"/>
              </a:lnSpc>
              <a:buClr>
                <a:srgbClr val="BF9000"/>
              </a:buClr>
              <a:buFont typeface="Arial" panose="020B0604020202020204" pitchFamily="34" charset="0"/>
              <a:buChar char="•"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支持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路回采</a:t>
            </a:r>
          </a:p>
          <a:p>
            <a:pPr marL="171450" lvl="0" indent="-171450">
              <a:lnSpc>
                <a:spcPct val="170000"/>
              </a:lnSpc>
              <a:buClr>
                <a:srgbClr val="BF9000"/>
              </a:buClr>
              <a:buFont typeface="Arial" panose="020B0604020202020204" pitchFamily="34" charset="0"/>
              <a:buChar char="•"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支持串口和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USB-DFU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升级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defTabSz="913765">
              <a:lnSpc>
                <a:spcPts val="1840"/>
              </a:lnSpc>
              <a:spcBef>
                <a:spcPts val="135"/>
              </a:spcBef>
              <a:spcAft>
                <a:spcPts val="135"/>
              </a:spcAft>
            </a:pP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defTabSz="913765">
              <a:lnSpc>
                <a:spcPts val="1840"/>
              </a:lnSpc>
              <a:spcBef>
                <a:spcPts val="135"/>
              </a:spcBef>
              <a:spcAft>
                <a:spcPts val="135"/>
              </a:spcAft>
            </a:pPr>
            <a:endParaRPr lang="x-none" altLang="zh-CN" sz="12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ïṣlidè"/>
          <p:cNvSpPr/>
          <p:nvPr/>
        </p:nvSpPr>
        <p:spPr bwMode="auto">
          <a:xfrm>
            <a:off x="7858664" y="1748723"/>
            <a:ext cx="3765380" cy="17262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Autofit/>
          </a:bodyPr>
          <a:lstStyle/>
          <a:p>
            <a:pPr defTabSz="913765">
              <a:lnSpc>
                <a:spcPts val="1840"/>
              </a:lnSpc>
              <a:spcBef>
                <a:spcPts val="135"/>
              </a:spcBef>
              <a:spcAft>
                <a:spcPts val="135"/>
              </a:spcAft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算法支持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lvl="0" indent="-171450">
              <a:lnSpc>
                <a:spcPct val="170000"/>
              </a:lnSpc>
              <a:buClr>
                <a:srgbClr val="BF9000"/>
              </a:buClr>
              <a:buFont typeface="Arial" panose="020B0604020202020204" pitchFamily="34" charset="0"/>
              <a:buChar char="•"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远程拾音，支持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10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米内清晰拾音</a:t>
            </a:r>
          </a:p>
          <a:p>
            <a:pPr marL="171450" indent="-171450">
              <a:lnSpc>
                <a:spcPct val="170000"/>
              </a:lnSpc>
              <a:buClr>
                <a:srgbClr val="BF9000"/>
              </a:buClr>
              <a:buFont typeface="Arial" panose="020B0604020202020204" pitchFamily="34" charset="0"/>
              <a:buChar char="•"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回声消除，高适配</a:t>
            </a:r>
            <a:r>
              <a:rPr lang="zh-CN" altLang="x-none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喇叭、功放、腔体及结构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71450" lvl="0" indent="-171450">
              <a:lnSpc>
                <a:spcPct val="170000"/>
              </a:lnSpc>
              <a:buClr>
                <a:srgbClr val="BF9000"/>
              </a:buClr>
              <a:buFont typeface="Arial" panose="020B0604020202020204" pitchFamily="34" charset="0"/>
              <a:buChar char="•"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混响抑制，</a:t>
            </a:r>
            <a:r>
              <a:rPr lang="zh-CN" altLang="x-none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适配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RT60&lt;800ms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的混响办公室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71450" indent="-171450" defTabSz="913765">
              <a:lnSpc>
                <a:spcPts val="1840"/>
              </a:lnSpc>
              <a:spcBef>
                <a:spcPts val="135"/>
              </a:spcBef>
              <a:spcAft>
                <a:spcPts val="135"/>
              </a:spcAft>
              <a:buFont typeface="Arial" panose="020B0604020202020204" pitchFamily="34" charset="0"/>
              <a:buChar char="•"/>
            </a:pP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降噪：有效抑制</a:t>
            </a:r>
            <a:r>
              <a:rPr lang="zh-CN" altLang="x-none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风扇、空调等稳态噪声；键盘、关门、拖椅子等非稳态噪声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913765">
              <a:lnSpc>
                <a:spcPts val="1840"/>
              </a:lnSpc>
              <a:spcBef>
                <a:spcPts val="135"/>
              </a:spcBef>
              <a:spcAft>
                <a:spcPts val="135"/>
              </a:spcAft>
            </a:pP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913765">
              <a:lnSpc>
                <a:spcPts val="1840"/>
              </a:lnSpc>
              <a:spcBef>
                <a:spcPts val="135"/>
              </a:spcBef>
              <a:spcAft>
                <a:spcPts val="135"/>
              </a:spcAft>
            </a:pP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defTabSz="913765">
              <a:lnSpc>
                <a:spcPts val="1840"/>
              </a:lnSpc>
              <a:spcBef>
                <a:spcPts val="135"/>
              </a:spcBef>
              <a:spcAft>
                <a:spcPts val="135"/>
              </a:spcAft>
            </a:pP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defTabSz="913765">
              <a:lnSpc>
                <a:spcPts val="1840"/>
              </a:lnSpc>
              <a:spcBef>
                <a:spcPts val="135"/>
              </a:spcBef>
              <a:spcAft>
                <a:spcPts val="135"/>
              </a:spcAft>
            </a:pPr>
            <a:endParaRPr lang="x-none" altLang="zh-CN" sz="12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715010" y="6356351"/>
            <a:ext cx="2743200" cy="366183"/>
          </a:xfrm>
        </p:spPr>
        <p:txBody>
          <a:bodyPr/>
          <a:lstStyle/>
          <a:p>
            <a:pPr>
              <a:defRPr/>
            </a:pPr>
            <a:r>
              <a:rPr lang="en-US" altLang="zh-CN" sz="1600" dirty="0">
                <a:latin typeface="微软" charset="0"/>
                <a:cs typeface="微软" charset="0"/>
              </a:rPr>
              <a:t>company confidential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6646460" y="4482256"/>
            <a:ext cx="5066587" cy="1945321"/>
            <a:chOff x="981779" y="2409180"/>
            <a:chExt cx="9702661" cy="3725346"/>
          </a:xfrm>
        </p:grpSpPr>
        <p:cxnSp>
          <p:nvCxnSpPr>
            <p:cNvPr id="7" name="连接符: 肘形 6"/>
            <p:cNvCxnSpPr>
              <a:stCxn id="48" idx="3"/>
              <a:endCxn id="10" idx="3"/>
            </p:cNvCxnSpPr>
            <p:nvPr/>
          </p:nvCxnSpPr>
          <p:spPr>
            <a:xfrm rot="10800000">
              <a:off x="7585785" y="3955606"/>
              <a:ext cx="679887" cy="199093"/>
            </a:xfrm>
            <a:prstGeom prst="bentConnector3">
              <a:avLst>
                <a:gd name="adj1" fmla="val 50000"/>
              </a:avLst>
            </a:prstGeom>
            <a:ln w="9525">
              <a:solidFill>
                <a:schemeClr val="tx1"/>
              </a:solidFill>
              <a:tailEnd type="triangle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" name="连接符: 肘形 7"/>
            <p:cNvCxnSpPr>
              <a:stCxn id="10" idx="1"/>
              <a:endCxn id="14" idx="1"/>
            </p:cNvCxnSpPr>
            <p:nvPr/>
          </p:nvCxnSpPr>
          <p:spPr>
            <a:xfrm rot="10800000">
              <a:off x="6723232" y="3365903"/>
              <a:ext cx="1" cy="589703"/>
            </a:xfrm>
            <a:prstGeom prst="bentConnector3">
              <a:avLst>
                <a:gd name="adj1" fmla="val 22860100000"/>
              </a:avLst>
            </a:prstGeom>
            <a:ln w="9525">
              <a:solidFill>
                <a:schemeClr val="tx1"/>
              </a:solidFill>
              <a:tailEnd type="triangle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sp>
          <p:nvSpPr>
            <p:cNvPr id="10" name="矩形 9"/>
            <p:cNvSpPr/>
            <p:nvPr/>
          </p:nvSpPr>
          <p:spPr>
            <a:xfrm>
              <a:off x="6723232" y="3707463"/>
              <a:ext cx="862552" cy="49628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1000" b="1" dirty="0">
                  <a:solidFill>
                    <a:schemeClr val="tx1"/>
                  </a:solidFill>
                </a:rPr>
                <a:t>PA</a:t>
              </a:r>
              <a:endParaRPr lang="zh-CN" altLang="en-US" sz="1000" b="1" dirty="0">
                <a:solidFill>
                  <a:schemeClr val="tx1"/>
                </a:solidFill>
              </a:endParaRPr>
            </a:p>
          </p:txBody>
        </p:sp>
        <p:cxnSp>
          <p:nvCxnSpPr>
            <p:cNvPr id="11" name="连接符: 肘形 10"/>
            <p:cNvCxnSpPr>
              <a:stCxn id="10" idx="1"/>
              <a:endCxn id="28" idx="1"/>
            </p:cNvCxnSpPr>
            <p:nvPr/>
          </p:nvCxnSpPr>
          <p:spPr>
            <a:xfrm rot="10800000" flipV="1">
              <a:off x="5892880" y="3955604"/>
              <a:ext cx="830353" cy="1905"/>
            </a:xfrm>
            <a:prstGeom prst="bentConnector3">
              <a:avLst>
                <a:gd name="adj1" fmla="val 50000"/>
              </a:avLst>
            </a:prstGeom>
            <a:ln w="9525">
              <a:solidFill>
                <a:schemeClr val="tx1"/>
              </a:solidFill>
              <a:tailEnd type="triangle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grpSp>
          <p:nvGrpSpPr>
            <p:cNvPr id="12" name="组合 11"/>
            <p:cNvGrpSpPr/>
            <p:nvPr/>
          </p:nvGrpSpPr>
          <p:grpSpPr>
            <a:xfrm>
              <a:off x="8265671" y="2411263"/>
              <a:ext cx="2418769" cy="3723263"/>
              <a:chOff x="8716804" y="2438311"/>
              <a:chExt cx="2418769" cy="3723263"/>
            </a:xfrm>
          </p:grpSpPr>
          <p:sp>
            <p:nvSpPr>
              <p:cNvPr id="44" name="椭圆 43"/>
              <p:cNvSpPr/>
              <p:nvPr/>
            </p:nvSpPr>
            <p:spPr>
              <a:xfrm>
                <a:off x="9672611" y="4045687"/>
                <a:ext cx="449480" cy="708167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zh-CN" altLang="en-US" sz="900">
                  <a:solidFill>
                    <a:schemeClr val="tx1"/>
                  </a:solidFill>
                </a:endParaRPr>
              </a:p>
            </p:txBody>
          </p:sp>
          <p:sp>
            <p:nvSpPr>
              <p:cNvPr id="45" name="矩形: 圆角 44"/>
              <p:cNvSpPr/>
              <p:nvPr/>
            </p:nvSpPr>
            <p:spPr>
              <a:xfrm>
                <a:off x="8726743" y="2438311"/>
                <a:ext cx="2408827" cy="3723263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r>
                  <a:rPr lang="en-US" altLang="zh-CN" sz="1050" b="1" dirty="0">
                    <a:solidFill>
                      <a:schemeClr val="tx1"/>
                    </a:solidFill>
                  </a:rPr>
                  <a:t>  Bluetooth </a:t>
                </a:r>
              </a:p>
              <a:p>
                <a:r>
                  <a:rPr lang="en-US" altLang="zh-CN" sz="1050" b="1" dirty="0">
                    <a:solidFill>
                      <a:schemeClr val="tx1"/>
                    </a:solidFill>
                  </a:rPr>
                  <a:t>  Solution</a:t>
                </a:r>
              </a:p>
              <a:p>
                <a:endParaRPr lang="en-US" altLang="zh-CN" sz="1000" b="1" dirty="0">
                  <a:solidFill>
                    <a:schemeClr val="tx1"/>
                  </a:solidFill>
                </a:endParaRPr>
              </a:p>
              <a:p>
                <a:endParaRPr lang="en-US" altLang="zh-CN" sz="1000" b="1" dirty="0">
                  <a:solidFill>
                    <a:schemeClr val="tx1"/>
                  </a:solidFill>
                </a:endParaRPr>
              </a:p>
              <a:p>
                <a:endParaRPr lang="en-US" altLang="zh-CN" sz="1000" b="1" dirty="0">
                  <a:solidFill>
                    <a:schemeClr val="tx1"/>
                  </a:solidFill>
                </a:endParaRPr>
              </a:p>
              <a:p>
                <a:endParaRPr lang="en-US" altLang="zh-CN" sz="1000" b="1" dirty="0">
                  <a:solidFill>
                    <a:schemeClr val="tx1"/>
                  </a:solidFill>
                </a:endParaRPr>
              </a:p>
              <a:p>
                <a:endParaRPr lang="en-US" altLang="zh-CN" sz="800" dirty="0">
                  <a:solidFill>
                    <a:schemeClr val="tx1"/>
                  </a:solidFill>
                </a:endParaRPr>
              </a:p>
              <a:p>
                <a:pPr algn="r"/>
                <a:endParaRPr lang="en-US" altLang="zh-CN" sz="900" dirty="0">
                  <a:solidFill>
                    <a:schemeClr val="tx1"/>
                  </a:solidFill>
                </a:endParaRPr>
              </a:p>
              <a:p>
                <a:pPr algn="r"/>
                <a:endParaRPr lang="en-US" altLang="zh-CN" sz="900" dirty="0">
                  <a:solidFill>
                    <a:schemeClr val="tx1"/>
                  </a:solidFill>
                </a:endParaRPr>
              </a:p>
              <a:p>
                <a:pPr algn="r"/>
                <a:endParaRPr lang="en-US" altLang="zh-CN" sz="900" dirty="0">
                  <a:solidFill>
                    <a:schemeClr val="tx1"/>
                  </a:solidFill>
                </a:endParaRPr>
              </a:p>
              <a:p>
                <a:pPr algn="r"/>
                <a:endParaRPr lang="en-US" altLang="zh-CN" sz="900" dirty="0">
                  <a:solidFill>
                    <a:schemeClr val="tx1"/>
                  </a:solidFill>
                </a:endParaRPr>
              </a:p>
              <a:p>
                <a:pPr algn="r"/>
                <a:endParaRPr lang="zh-CN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6" name="箭头: 五边形 45"/>
              <p:cNvSpPr/>
              <p:nvPr/>
            </p:nvSpPr>
            <p:spPr>
              <a:xfrm flipH="1">
                <a:off x="8726745" y="4841686"/>
                <a:ext cx="720000" cy="216000"/>
              </a:xfrm>
              <a:prstGeom prst="homePlat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600" dirty="0">
                    <a:solidFill>
                      <a:schemeClr val="tx1"/>
                    </a:solidFill>
                  </a:rPr>
                  <a:t>I2S_SDO</a:t>
                </a:r>
                <a:endParaRPr lang="zh-CN" altLang="en-US" sz="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7" name="箭头: 五边形 46"/>
              <p:cNvSpPr/>
              <p:nvPr/>
            </p:nvSpPr>
            <p:spPr>
              <a:xfrm flipH="1">
                <a:off x="8726745" y="5440695"/>
                <a:ext cx="720000" cy="216000"/>
              </a:xfrm>
              <a:prstGeom prst="homePlat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600" dirty="0">
                    <a:solidFill>
                      <a:schemeClr val="tx1"/>
                    </a:solidFill>
                  </a:rPr>
                  <a:t>UART</a:t>
                </a:r>
                <a:endParaRPr lang="zh-CN" altLang="en-US" sz="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8" name="箭头: 五边形 47"/>
              <p:cNvSpPr/>
              <p:nvPr/>
            </p:nvSpPr>
            <p:spPr>
              <a:xfrm flipH="1">
                <a:off x="8716804" y="4073746"/>
                <a:ext cx="720000" cy="216000"/>
              </a:xfrm>
              <a:prstGeom prst="homePlat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600" dirty="0">
                    <a:solidFill>
                      <a:schemeClr val="tx1"/>
                    </a:solidFill>
                  </a:rPr>
                  <a:t>DAC </a:t>
                </a:r>
                <a:endParaRPr lang="zh-CN" altLang="en-US" sz="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9" name="箭头: 五边形 48"/>
              <p:cNvSpPr/>
              <p:nvPr/>
            </p:nvSpPr>
            <p:spPr>
              <a:xfrm>
                <a:off x="10415573" y="4401389"/>
                <a:ext cx="720000" cy="216000"/>
              </a:xfrm>
              <a:prstGeom prst="homePlat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600" dirty="0">
                    <a:solidFill>
                      <a:schemeClr val="tx1"/>
                    </a:solidFill>
                  </a:rPr>
                  <a:t>RF</a:t>
                </a:r>
                <a:endParaRPr lang="zh-CN" altLang="en-US" sz="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0" name="箭头: 五边形 49"/>
              <p:cNvSpPr/>
              <p:nvPr/>
            </p:nvSpPr>
            <p:spPr>
              <a:xfrm flipH="1">
                <a:off x="8726745" y="5123144"/>
                <a:ext cx="720000" cy="216000"/>
              </a:xfrm>
              <a:prstGeom prst="homePlat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600" dirty="0">
                    <a:solidFill>
                      <a:schemeClr val="tx1"/>
                    </a:solidFill>
                  </a:rPr>
                  <a:t>I2S_SDI</a:t>
                </a:r>
                <a:endParaRPr lang="zh-CN" altLang="en-US" sz="6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51" name="连接符: 肘形 50"/>
              <p:cNvCxnSpPr>
                <a:stCxn id="50" idx="1"/>
                <a:endCxn id="49" idx="1"/>
              </p:cNvCxnSpPr>
              <p:nvPr/>
            </p:nvCxnSpPr>
            <p:spPr>
              <a:xfrm flipV="1">
                <a:off x="9446745" y="4509389"/>
                <a:ext cx="968828" cy="721755"/>
              </a:xfrm>
              <a:prstGeom prst="bentConnector3">
                <a:avLst>
                  <a:gd name="adj1" fmla="val 50000"/>
                </a:avLst>
              </a:prstGeom>
              <a:ln w="9525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52" name="连接符: 肘形 51"/>
              <p:cNvCxnSpPr>
                <a:stCxn id="48" idx="1"/>
                <a:endCxn id="46" idx="1"/>
              </p:cNvCxnSpPr>
              <p:nvPr/>
            </p:nvCxnSpPr>
            <p:spPr>
              <a:xfrm>
                <a:off x="9436804" y="4181746"/>
                <a:ext cx="9941" cy="767940"/>
              </a:xfrm>
              <a:prstGeom prst="bentConnector3">
                <a:avLst>
                  <a:gd name="adj1" fmla="val 2399567"/>
                </a:avLst>
              </a:prstGeom>
              <a:ln w="9525">
                <a:solidFill>
                  <a:schemeClr val="tx1"/>
                </a:solidFill>
                <a:prstDash val="dash"/>
                <a:tailEnd type="triangle"/>
              </a:ln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pic>
            <p:nvPicPr>
              <p:cNvPr id="53" name="Picture 6" descr="Bluetooth Svg Png Icon Free Download (#448308) - OnlineWebFonts.COM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490203" y="2644588"/>
                <a:ext cx="570739" cy="57073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3" name="组合 12"/>
            <p:cNvGrpSpPr/>
            <p:nvPr/>
          </p:nvGrpSpPr>
          <p:grpSpPr>
            <a:xfrm>
              <a:off x="981779" y="2409180"/>
              <a:ext cx="4921039" cy="3723263"/>
              <a:chOff x="981779" y="2409180"/>
              <a:chExt cx="4921039" cy="3723263"/>
            </a:xfrm>
          </p:grpSpPr>
          <p:sp>
            <p:nvSpPr>
              <p:cNvPr id="21" name="矩形: 圆角 20"/>
              <p:cNvSpPr/>
              <p:nvPr/>
            </p:nvSpPr>
            <p:spPr>
              <a:xfrm>
                <a:off x="2021661" y="2409180"/>
                <a:ext cx="3881155" cy="3723263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r>
                  <a:rPr lang="en-US" altLang="zh-CN" sz="1050" b="1" dirty="0">
                    <a:solidFill>
                      <a:schemeClr val="tx1"/>
                    </a:solidFill>
                  </a:rPr>
                  <a:t>   SNC8X</a:t>
                </a:r>
              </a:p>
              <a:p>
                <a:pPr algn="ctr"/>
                <a:endParaRPr lang="en-US" altLang="zh-CN" sz="900" b="1" dirty="0">
                  <a:solidFill>
                    <a:schemeClr val="tx1"/>
                  </a:solidFill>
                </a:endParaRPr>
              </a:p>
              <a:p>
                <a:pPr algn="ctr"/>
                <a:endParaRPr lang="en-US" altLang="zh-CN" sz="900" dirty="0">
                  <a:solidFill>
                    <a:schemeClr val="tx1"/>
                  </a:solidFill>
                </a:endParaRPr>
              </a:p>
              <a:p>
                <a:pPr algn="ctr"/>
                <a:endParaRPr lang="en-US" altLang="zh-CN" sz="900" dirty="0">
                  <a:solidFill>
                    <a:schemeClr val="tx1"/>
                  </a:solidFill>
                </a:endParaRPr>
              </a:p>
              <a:p>
                <a:pPr algn="ctr"/>
                <a:endParaRPr lang="en-US" altLang="zh-CN" sz="900" dirty="0">
                  <a:solidFill>
                    <a:schemeClr val="tx1"/>
                  </a:solidFill>
                </a:endParaRPr>
              </a:p>
              <a:p>
                <a:pPr algn="ctr"/>
                <a:endParaRPr lang="en-US" altLang="zh-CN" sz="900" dirty="0">
                  <a:solidFill>
                    <a:schemeClr val="tx1"/>
                  </a:solidFill>
                </a:endParaRPr>
              </a:p>
              <a:p>
                <a:pPr algn="ctr"/>
                <a:endParaRPr lang="en-US" altLang="zh-CN" sz="900" dirty="0">
                  <a:solidFill>
                    <a:schemeClr val="tx1"/>
                  </a:solidFill>
                </a:endParaRPr>
              </a:p>
              <a:p>
                <a:pPr algn="ctr"/>
                <a:endParaRPr lang="en-US" altLang="zh-CN" sz="900" dirty="0">
                  <a:solidFill>
                    <a:schemeClr val="tx1"/>
                  </a:solidFill>
                </a:endParaRPr>
              </a:p>
              <a:p>
                <a:pPr algn="ctr"/>
                <a:endParaRPr lang="en-US" altLang="zh-CN" sz="900" dirty="0">
                  <a:solidFill>
                    <a:schemeClr val="tx1"/>
                  </a:solidFill>
                </a:endParaRPr>
              </a:p>
              <a:p>
                <a:pPr algn="ctr"/>
                <a:endParaRPr lang="en-US" altLang="zh-CN" sz="900" dirty="0">
                  <a:solidFill>
                    <a:schemeClr val="tx1"/>
                  </a:solidFill>
                </a:endParaRPr>
              </a:p>
              <a:p>
                <a:pPr algn="ctr"/>
                <a:endParaRPr lang="en-US" altLang="zh-CN" sz="900" dirty="0">
                  <a:solidFill>
                    <a:schemeClr val="tx1"/>
                  </a:solidFill>
                </a:endParaRPr>
              </a:p>
              <a:p>
                <a:pPr algn="ctr"/>
                <a:endParaRPr lang="zh-CN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矩形 21"/>
              <p:cNvSpPr/>
              <p:nvPr/>
            </p:nvSpPr>
            <p:spPr>
              <a:xfrm>
                <a:off x="4866247" y="3502137"/>
                <a:ext cx="1036569" cy="66362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r"/>
                <a:r>
                  <a:rPr lang="en-US" altLang="zh-CN" sz="600" dirty="0">
                    <a:solidFill>
                      <a:schemeClr val="tx1"/>
                    </a:solidFill>
                  </a:rPr>
                  <a:t>AEC Reference   </a:t>
                </a:r>
              </a:p>
              <a:p>
                <a:endParaRPr lang="en-US" altLang="zh-CN" sz="600" dirty="0">
                  <a:solidFill>
                    <a:schemeClr val="tx1"/>
                  </a:solidFill>
                </a:endParaRPr>
              </a:p>
              <a:p>
                <a:endParaRPr lang="zh-CN" altLang="en-US" sz="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3" name="矩形 22"/>
              <p:cNvSpPr/>
              <p:nvPr/>
            </p:nvSpPr>
            <p:spPr>
              <a:xfrm flipH="1">
                <a:off x="2021918" y="3488518"/>
                <a:ext cx="1299724" cy="1370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r"/>
                <a:r>
                  <a:rPr lang="en-US" altLang="zh-CN" sz="600" dirty="0">
                    <a:solidFill>
                      <a:schemeClr val="tx1"/>
                    </a:solidFill>
                  </a:rPr>
                  <a:t>DMIC PDM</a:t>
                </a:r>
                <a:r>
                  <a:rPr lang="zh-CN" altLang="en-US" sz="6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sz="600" dirty="0">
                    <a:solidFill>
                      <a:schemeClr val="tx1"/>
                    </a:solidFill>
                  </a:rPr>
                  <a:t>Data</a:t>
                </a:r>
              </a:p>
              <a:p>
                <a:pPr algn="r"/>
                <a:endParaRPr lang="en-US" altLang="zh-CN" sz="600" dirty="0">
                  <a:solidFill>
                    <a:schemeClr val="tx1"/>
                  </a:solidFill>
                </a:endParaRPr>
              </a:p>
              <a:p>
                <a:pPr algn="r"/>
                <a:endParaRPr lang="en-US" altLang="zh-CN" sz="600" dirty="0">
                  <a:solidFill>
                    <a:schemeClr val="tx1"/>
                  </a:solidFill>
                </a:endParaRPr>
              </a:p>
              <a:p>
                <a:pPr algn="r"/>
                <a:endParaRPr lang="en-US" altLang="zh-CN" sz="600" dirty="0">
                  <a:solidFill>
                    <a:schemeClr val="tx1"/>
                  </a:solidFill>
                </a:endParaRPr>
              </a:p>
              <a:p>
                <a:pPr algn="r"/>
                <a:endParaRPr lang="en-US" altLang="zh-CN" sz="600" dirty="0">
                  <a:solidFill>
                    <a:schemeClr val="tx1"/>
                  </a:solidFill>
                </a:endParaRPr>
              </a:p>
              <a:p>
                <a:pPr algn="r"/>
                <a:endParaRPr lang="en-US" altLang="zh-CN" sz="600" dirty="0">
                  <a:solidFill>
                    <a:schemeClr val="tx1"/>
                  </a:solidFill>
                </a:endParaRPr>
              </a:p>
              <a:p>
                <a:pPr algn="r"/>
                <a:endParaRPr lang="zh-CN" altLang="en-US" sz="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椭圆 23"/>
              <p:cNvSpPr/>
              <p:nvPr/>
            </p:nvSpPr>
            <p:spPr>
              <a:xfrm>
                <a:off x="3631203" y="4037439"/>
                <a:ext cx="939474" cy="878952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zh-CN" altLang="en-US" sz="600" dirty="0">
                    <a:solidFill>
                      <a:schemeClr val="tx1"/>
                    </a:solidFill>
                  </a:rPr>
                  <a:t>麦克风阵列算法</a:t>
                </a:r>
              </a:p>
            </p:txBody>
          </p:sp>
          <p:sp>
            <p:nvSpPr>
              <p:cNvPr id="25" name="箭头: 五边形 24"/>
              <p:cNvSpPr/>
              <p:nvPr/>
            </p:nvSpPr>
            <p:spPr>
              <a:xfrm>
                <a:off x="5182818" y="5266562"/>
                <a:ext cx="720000" cy="216000"/>
              </a:xfrm>
              <a:prstGeom prst="homePlat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600" dirty="0">
                    <a:solidFill>
                      <a:schemeClr val="tx1"/>
                    </a:solidFill>
                  </a:rPr>
                  <a:t>I2S_SDO</a:t>
                </a:r>
                <a:endParaRPr lang="zh-CN" altLang="en-US" sz="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6" name="箭头: 五边形 25"/>
              <p:cNvSpPr/>
              <p:nvPr/>
            </p:nvSpPr>
            <p:spPr>
              <a:xfrm>
                <a:off x="2021663" y="4066362"/>
                <a:ext cx="720000" cy="216000"/>
              </a:xfrm>
              <a:prstGeom prst="homePlat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600" dirty="0">
                    <a:solidFill>
                      <a:schemeClr val="tx1"/>
                    </a:solidFill>
                  </a:rPr>
                  <a:t>DMIC_IN</a:t>
                </a:r>
                <a:endParaRPr lang="zh-CN" altLang="en-US" sz="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7" name="箭头: 五边形 26"/>
              <p:cNvSpPr/>
              <p:nvPr/>
            </p:nvSpPr>
            <p:spPr>
              <a:xfrm>
                <a:off x="2021663" y="3802964"/>
                <a:ext cx="720000" cy="216000"/>
              </a:xfrm>
              <a:prstGeom prst="homePlat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600" dirty="0">
                    <a:solidFill>
                      <a:schemeClr val="tx1"/>
                    </a:solidFill>
                  </a:rPr>
                  <a:t>DMIC_IN</a:t>
                </a:r>
                <a:endParaRPr lang="zh-CN" altLang="en-US" sz="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8" name="箭头: 五边形 27"/>
              <p:cNvSpPr/>
              <p:nvPr/>
            </p:nvSpPr>
            <p:spPr>
              <a:xfrm flipH="1">
                <a:off x="5172879" y="3849510"/>
                <a:ext cx="720000" cy="216000"/>
              </a:xfrm>
              <a:prstGeom prst="homePlat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600" dirty="0">
                    <a:solidFill>
                      <a:schemeClr val="tx1"/>
                    </a:solidFill>
                  </a:rPr>
                  <a:t>ADC</a:t>
                </a:r>
                <a:endParaRPr lang="zh-CN" altLang="en-US" sz="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9" name="箭头: 五边形 28"/>
              <p:cNvSpPr/>
              <p:nvPr/>
            </p:nvSpPr>
            <p:spPr>
              <a:xfrm>
                <a:off x="5182818" y="5584113"/>
                <a:ext cx="720000" cy="216000"/>
              </a:xfrm>
              <a:prstGeom prst="homePlat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600" dirty="0">
                    <a:solidFill>
                      <a:schemeClr val="tx1"/>
                    </a:solidFill>
                  </a:rPr>
                  <a:t>UART</a:t>
                </a:r>
                <a:endParaRPr lang="zh-CN" altLang="en-US" sz="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0" name="箭头: 五边形 29"/>
              <p:cNvSpPr/>
              <p:nvPr/>
            </p:nvSpPr>
            <p:spPr>
              <a:xfrm>
                <a:off x="5182818" y="4985104"/>
                <a:ext cx="720000" cy="216000"/>
              </a:xfrm>
              <a:prstGeom prst="homePlat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600" dirty="0">
                    <a:solidFill>
                      <a:schemeClr val="tx1"/>
                    </a:solidFill>
                  </a:rPr>
                  <a:t>I2S_SDI</a:t>
                </a:r>
                <a:endParaRPr lang="zh-CN" altLang="en-US" sz="6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31" name="连接符: 肘形 30"/>
              <p:cNvCxnSpPr>
                <a:stCxn id="40" idx="3"/>
                <a:endCxn id="27" idx="1"/>
              </p:cNvCxnSpPr>
              <p:nvPr/>
            </p:nvCxnSpPr>
            <p:spPr>
              <a:xfrm>
                <a:off x="1602248" y="3730782"/>
                <a:ext cx="419414" cy="180181"/>
              </a:xfrm>
              <a:prstGeom prst="bentConnector3">
                <a:avLst>
                  <a:gd name="adj1" fmla="val 50000"/>
                </a:avLst>
              </a:prstGeom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32" name="箭头: 五边形 31"/>
              <p:cNvSpPr/>
              <p:nvPr/>
            </p:nvSpPr>
            <p:spPr>
              <a:xfrm>
                <a:off x="2021663" y="4593159"/>
                <a:ext cx="720000" cy="216000"/>
              </a:xfrm>
              <a:prstGeom prst="homePlat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600" dirty="0">
                    <a:solidFill>
                      <a:schemeClr val="tx1"/>
                    </a:solidFill>
                  </a:rPr>
                  <a:t>DMIC_IN</a:t>
                </a:r>
                <a:endParaRPr lang="zh-CN" altLang="en-US" sz="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3" name="箭头: 五边形 32"/>
              <p:cNvSpPr/>
              <p:nvPr/>
            </p:nvSpPr>
            <p:spPr>
              <a:xfrm>
                <a:off x="2021663" y="4329760"/>
                <a:ext cx="720000" cy="216000"/>
              </a:xfrm>
              <a:prstGeom prst="homePlat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600" dirty="0">
                    <a:solidFill>
                      <a:schemeClr val="tx1"/>
                    </a:solidFill>
                  </a:rPr>
                  <a:t>DMIC_IN</a:t>
                </a:r>
                <a:endParaRPr lang="zh-CN" altLang="en-US" sz="6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34" name="连接符: 肘形 33"/>
              <p:cNvCxnSpPr>
                <a:stCxn id="41" idx="3"/>
                <a:endCxn id="26" idx="1"/>
              </p:cNvCxnSpPr>
              <p:nvPr/>
            </p:nvCxnSpPr>
            <p:spPr>
              <a:xfrm>
                <a:off x="1602248" y="4023973"/>
                <a:ext cx="419414" cy="150389"/>
              </a:xfrm>
              <a:prstGeom prst="bentConnector3">
                <a:avLst>
                  <a:gd name="adj1" fmla="val 50000"/>
                </a:avLst>
              </a:prstGeom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35" name="连接符: 肘形 34"/>
              <p:cNvCxnSpPr>
                <a:stCxn id="43" idx="3"/>
                <a:endCxn id="32" idx="1"/>
              </p:cNvCxnSpPr>
              <p:nvPr/>
            </p:nvCxnSpPr>
            <p:spPr>
              <a:xfrm>
                <a:off x="1602248" y="4610355"/>
                <a:ext cx="419414" cy="90805"/>
              </a:xfrm>
              <a:prstGeom prst="bentConnector3">
                <a:avLst>
                  <a:gd name="adj1" fmla="val 50000"/>
                </a:avLst>
              </a:prstGeom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36" name="连接符: 肘形 35"/>
              <p:cNvCxnSpPr>
                <a:stCxn id="42" idx="3"/>
                <a:endCxn id="33" idx="1"/>
              </p:cNvCxnSpPr>
              <p:nvPr/>
            </p:nvCxnSpPr>
            <p:spPr>
              <a:xfrm>
                <a:off x="1602248" y="4317164"/>
                <a:ext cx="419414" cy="120597"/>
              </a:xfrm>
              <a:prstGeom prst="bentConnector3">
                <a:avLst>
                  <a:gd name="adj1" fmla="val 50000"/>
                </a:avLst>
              </a:prstGeom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37" name="连接符: 肘形 36"/>
              <p:cNvCxnSpPr>
                <a:stCxn id="23" idx="1"/>
                <a:endCxn id="24" idx="2"/>
              </p:cNvCxnSpPr>
              <p:nvPr/>
            </p:nvCxnSpPr>
            <p:spPr>
              <a:xfrm>
                <a:off x="3321642" y="4173885"/>
                <a:ext cx="309561" cy="303030"/>
              </a:xfrm>
              <a:prstGeom prst="bentConnector3">
                <a:avLst>
                  <a:gd name="adj1" fmla="val 50000"/>
                </a:avLst>
              </a:prstGeom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38" name="连接符: 肘形 37"/>
              <p:cNvCxnSpPr>
                <a:stCxn id="22" idx="1"/>
                <a:endCxn id="24" idx="6"/>
              </p:cNvCxnSpPr>
              <p:nvPr/>
            </p:nvCxnSpPr>
            <p:spPr>
              <a:xfrm rot="10800000" flipV="1">
                <a:off x="4570677" y="3833949"/>
                <a:ext cx="295570" cy="642966"/>
              </a:xfrm>
              <a:prstGeom prst="bentConnector3">
                <a:avLst>
                  <a:gd name="adj1" fmla="val 50000"/>
                </a:avLst>
              </a:prstGeom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39" name="连接符: 肘形 38"/>
              <p:cNvCxnSpPr>
                <a:stCxn id="24" idx="4"/>
                <a:endCxn id="25" idx="1"/>
              </p:cNvCxnSpPr>
              <p:nvPr/>
            </p:nvCxnSpPr>
            <p:spPr>
              <a:xfrm rot="16200000" flipH="1">
                <a:off x="4412794" y="4604537"/>
                <a:ext cx="458171" cy="1081878"/>
              </a:xfrm>
              <a:prstGeom prst="bentConnector2">
                <a:avLst/>
              </a:prstGeom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40" name="矩形 39"/>
              <p:cNvSpPr/>
              <p:nvPr/>
            </p:nvSpPr>
            <p:spPr>
              <a:xfrm>
                <a:off x="981779" y="3622782"/>
                <a:ext cx="620469" cy="21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700" dirty="0">
                    <a:solidFill>
                      <a:schemeClr val="tx1"/>
                    </a:solidFill>
                  </a:rPr>
                  <a:t>DMIC</a:t>
                </a:r>
                <a:endParaRPr lang="zh-CN" altLang="en-US" sz="7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1" name="矩形 40"/>
              <p:cNvSpPr/>
              <p:nvPr/>
            </p:nvSpPr>
            <p:spPr>
              <a:xfrm>
                <a:off x="981779" y="3915973"/>
                <a:ext cx="620469" cy="21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700" dirty="0">
                    <a:solidFill>
                      <a:schemeClr val="tx1"/>
                    </a:solidFill>
                  </a:rPr>
                  <a:t>DMIC</a:t>
                </a:r>
                <a:endParaRPr lang="zh-CN" altLang="en-US" sz="7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2" name="矩形 41"/>
              <p:cNvSpPr/>
              <p:nvPr/>
            </p:nvSpPr>
            <p:spPr>
              <a:xfrm>
                <a:off x="981779" y="4209164"/>
                <a:ext cx="620469" cy="21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700" dirty="0">
                    <a:solidFill>
                      <a:schemeClr val="tx1"/>
                    </a:solidFill>
                  </a:rPr>
                  <a:t>DMIC</a:t>
                </a:r>
                <a:endParaRPr lang="zh-CN" altLang="en-US" sz="7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3" name="矩形 42"/>
              <p:cNvSpPr/>
              <p:nvPr/>
            </p:nvSpPr>
            <p:spPr>
              <a:xfrm>
                <a:off x="981779" y="4502355"/>
                <a:ext cx="620469" cy="21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700" dirty="0">
                    <a:solidFill>
                      <a:schemeClr val="tx1"/>
                    </a:solidFill>
                  </a:rPr>
                  <a:t>DMIC</a:t>
                </a:r>
                <a:endParaRPr lang="zh-CN" altLang="en-US" sz="7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4" name="矩形 13"/>
            <p:cNvSpPr/>
            <p:nvPr/>
          </p:nvSpPr>
          <p:spPr>
            <a:xfrm>
              <a:off x="6723231" y="3191841"/>
              <a:ext cx="720000" cy="3481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700" dirty="0">
                  <a:solidFill>
                    <a:schemeClr val="tx1"/>
                  </a:solidFill>
                </a:rPr>
                <a:t>Speaker</a:t>
              </a:r>
              <a:endParaRPr lang="zh-CN" altLang="en-US" sz="700" dirty="0">
                <a:solidFill>
                  <a:schemeClr val="tx1"/>
                </a:solidFill>
              </a:endParaRPr>
            </a:p>
          </p:txBody>
        </p:sp>
        <p:cxnSp>
          <p:nvCxnSpPr>
            <p:cNvPr id="18" name="连接符: 肘形 17"/>
            <p:cNvCxnSpPr>
              <a:stCxn id="47" idx="3"/>
              <a:endCxn id="29" idx="3"/>
            </p:cNvCxnSpPr>
            <p:nvPr/>
          </p:nvCxnSpPr>
          <p:spPr>
            <a:xfrm rot="10800000" flipV="1">
              <a:off x="5902818" y="5521647"/>
              <a:ext cx="2372794" cy="170466"/>
            </a:xfrm>
            <a:prstGeom prst="bentConnector3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连接符: 肘形 18"/>
            <p:cNvCxnSpPr>
              <a:stCxn id="46" idx="3"/>
              <a:endCxn id="30" idx="3"/>
            </p:cNvCxnSpPr>
            <p:nvPr/>
          </p:nvCxnSpPr>
          <p:spPr>
            <a:xfrm rot="10800000" flipV="1">
              <a:off x="5902818" y="4922638"/>
              <a:ext cx="2372794" cy="170466"/>
            </a:xfrm>
            <a:prstGeom prst="bentConnector3">
              <a:avLst>
                <a:gd name="adj1" fmla="val 50000"/>
              </a:avLst>
            </a:prstGeom>
            <a:ln w="9525">
              <a:solidFill>
                <a:schemeClr val="tx1"/>
              </a:solidFill>
              <a:tailEnd type="triangle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0" name="连接符: 肘形 19"/>
            <p:cNvCxnSpPr>
              <a:stCxn id="25" idx="3"/>
              <a:endCxn id="50" idx="3"/>
            </p:cNvCxnSpPr>
            <p:nvPr/>
          </p:nvCxnSpPr>
          <p:spPr>
            <a:xfrm flipV="1">
              <a:off x="5902818" y="5204096"/>
              <a:ext cx="2372794" cy="170466"/>
            </a:xfrm>
            <a:prstGeom prst="bentConnector3">
              <a:avLst>
                <a:gd name="adj1" fmla="val 50000"/>
              </a:avLst>
            </a:prstGeom>
            <a:ln w="9525">
              <a:solidFill>
                <a:schemeClr val="tx1"/>
              </a:solidFill>
              <a:tailEnd type="triangle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ransition spd="slow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63" name="Picture 64" hidden="1"/>
          <p:cNvPicPr>
            <a:picLocks noGrp="1" noSelect="1" noRot="1" noChangeAspect="1" noMove="1" noResize="1" noChangeShapeType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7319" y="23607184"/>
            <a:ext cx="2637367" cy="6815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65" name="文本框 108"/>
          <p:cNvSpPr txBox="1">
            <a:spLocks noChangeArrowheads="1"/>
          </p:cNvSpPr>
          <p:nvPr/>
        </p:nvSpPr>
        <p:spPr bwMode="auto">
          <a:xfrm>
            <a:off x="840320" y="539753"/>
            <a:ext cx="8538633" cy="58356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Soundec Playground</a:t>
            </a:r>
            <a:r>
              <a:rPr lang="en-US" altLang="zh-CN" sz="3200" b="1" baseline="30000" dirty="0">
                <a:solidFill>
                  <a:schemeClr val="tx1"/>
                </a:solidFill>
                <a:uFillTx/>
                <a:latin typeface="微软雅黑" charset="0"/>
                <a:ea typeface="微软雅黑" panose="020B0503020204020204" pitchFamily="34" charset="-122"/>
              </a:rPr>
              <a:t>TM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评估板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5360" y="1898650"/>
            <a:ext cx="4841240" cy="3550285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715010" y="6356351"/>
            <a:ext cx="2743200" cy="366183"/>
          </a:xfrm>
        </p:spPr>
        <p:txBody>
          <a:bodyPr/>
          <a:lstStyle/>
          <a:p>
            <a:pPr>
              <a:defRPr/>
            </a:pPr>
            <a:r>
              <a:rPr lang="en-US" altLang="zh-CN" sz="1600" dirty="0">
                <a:latin typeface="微软" charset="0"/>
                <a:cs typeface="微软" charset="0"/>
              </a:rPr>
              <a:t>company confidential</a:t>
            </a: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386" y="135467"/>
            <a:ext cx="1083789" cy="1083789"/>
          </a:xfrm>
          <a:prstGeom prst="rect">
            <a:avLst/>
          </a:prstGeom>
        </p:spPr>
      </p:pic>
      <p:sp>
        <p:nvSpPr>
          <p:cNvPr id="2" name="ïṣlidè"/>
          <p:cNvSpPr/>
          <p:nvPr/>
        </p:nvSpPr>
        <p:spPr bwMode="auto">
          <a:xfrm>
            <a:off x="527050" y="1965325"/>
            <a:ext cx="6368415" cy="3550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7500" tIns="35100" rIns="67500" bIns="35100" anchor="t" anchorCtr="0">
            <a:no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140000"/>
              </a:lnSpc>
            </a:pPr>
            <a:r>
              <a:rPr lang="zh-CN" altLang="en-US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丰富的音频与调试接口，</a:t>
            </a:r>
            <a:r>
              <a:rPr lang="en-US" altLang="zh-CN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小时搭建典型应用</a:t>
            </a:r>
          </a:p>
          <a:p>
            <a:pPr>
              <a:lnSpc>
                <a:spcPct val="140000"/>
              </a:lnSpc>
            </a:pPr>
            <a:endParaRPr lang="zh-CN" altLang="en-US" dirty="0">
              <a:solidFill>
                <a:srgbClr val="2A2B2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40000"/>
              </a:lnSpc>
            </a:pPr>
            <a:r>
              <a:rPr lang="zh-CN" altLang="en-US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特有声学器件和通信模块扩展板与万能板设计，积木式搭建定制化硬件方案</a:t>
            </a:r>
          </a:p>
          <a:p>
            <a:pPr>
              <a:lnSpc>
                <a:spcPct val="140000"/>
              </a:lnSpc>
            </a:pPr>
            <a:endParaRPr lang="zh-CN" altLang="en-US" dirty="0">
              <a:solidFill>
                <a:srgbClr val="2A2B2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40000"/>
              </a:lnSpc>
            </a:pPr>
            <a:r>
              <a:rPr lang="zh-CN" altLang="en-US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配合</a:t>
            </a:r>
            <a:r>
              <a:rPr lang="en-US" altLang="zh-CN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Soundec Studio</a:t>
            </a:r>
            <a:r>
              <a:rPr lang="en-US" altLang="zh-CN" baseline="30000" dirty="0">
                <a:solidFill>
                  <a:srgbClr val="2A2B2E"/>
                </a:solidFill>
                <a:uFillTx/>
                <a:latin typeface="微软雅黑" charset="0"/>
                <a:ea typeface="微软雅黑" panose="020B0503020204020204" pitchFamily="34" charset="-122"/>
              </a:rPr>
              <a:t>TM</a:t>
            </a:r>
            <a:r>
              <a:rPr lang="zh-CN" altLang="en-US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调试工具与开发者例程，零代码验证音频性能及产品原型</a:t>
            </a:r>
          </a:p>
          <a:p>
            <a:pPr>
              <a:lnSpc>
                <a:spcPct val="140000"/>
              </a:lnSpc>
            </a:pPr>
            <a:endParaRPr lang="zh-CN" altLang="en-US" dirty="0">
              <a:solidFill>
                <a:srgbClr val="2A2B2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40000"/>
              </a:lnSpc>
            </a:pPr>
            <a:r>
              <a:rPr lang="zh-CN" altLang="en-US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自动化固件生成工具，满足固件定制及小批量试产需求</a:t>
            </a:r>
            <a:endParaRPr lang="en-US" altLang="zh-CN" dirty="0">
              <a:solidFill>
                <a:srgbClr val="2A2B2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advClick="0" advTm="5000">
    <p:cut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63" name="Picture 64" hidden="1"/>
          <p:cNvPicPr>
            <a:picLocks noGrp="1" noSelect="1" noRot="1" noChangeAspect="1" noMove="1" noResize="1" noChangeShapeType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7319" y="23607184"/>
            <a:ext cx="2637367" cy="6815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65" name="文本框 108"/>
          <p:cNvSpPr txBox="1">
            <a:spLocks noChangeArrowheads="1"/>
          </p:cNvSpPr>
          <p:nvPr/>
        </p:nvSpPr>
        <p:spPr bwMode="auto">
          <a:xfrm>
            <a:off x="840320" y="539753"/>
            <a:ext cx="8538633" cy="5847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芯片信息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543B02-B5C3-48B4-A10E-C9FED9D43D25}" type="slidenum">
              <a:rPr lang="zh-CN" altLang="en-US" smtClean="0"/>
              <a:t>9</a:t>
            </a:fld>
            <a:endParaRPr lang="zh-CN" altLang="en-US" dirty="0"/>
          </a:p>
        </p:txBody>
      </p:sp>
      <p:cxnSp>
        <p:nvCxnSpPr>
          <p:cNvPr id="22" name="原创设计师QQ598969553      _2"/>
          <p:cNvCxnSpPr/>
          <p:nvPr/>
        </p:nvCxnSpPr>
        <p:spPr>
          <a:xfrm>
            <a:off x="4656981" y="2252565"/>
            <a:ext cx="0" cy="3719945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/>
        </p:nvGrpSpPr>
        <p:grpSpPr>
          <a:xfrm>
            <a:off x="430519" y="1266541"/>
            <a:ext cx="3995420" cy="4998057"/>
            <a:chOff x="245238" y="1294356"/>
            <a:chExt cx="3995420" cy="4998058"/>
          </a:xfrm>
        </p:grpSpPr>
        <p:pic>
          <p:nvPicPr>
            <p:cNvPr id="19464" name="图片 102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9906"/>
            <a:stretch>
              <a:fillRect/>
            </a:stretch>
          </p:blipFill>
          <p:spPr bwMode="auto">
            <a:xfrm>
              <a:off x="245238" y="2530132"/>
              <a:ext cx="1184528" cy="14479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文本框 7"/>
            <p:cNvSpPr txBox="1"/>
            <p:nvPr/>
          </p:nvSpPr>
          <p:spPr>
            <a:xfrm>
              <a:off x="245238" y="1898390"/>
              <a:ext cx="3935572" cy="60388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algn="ctr" defTabSz="821690"/>
              <a:r>
                <a:rPr lang="en-US" altLang="zh-CN" sz="16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Helvetica Neue" panose="02000503000000020004"/>
                  <a:sym typeface="Helvetica Neue" panose="02000503000000020004"/>
                </a:rPr>
                <a:t>SNC8600: BGA80</a:t>
              </a:r>
            </a:p>
            <a:p>
              <a:pPr algn="ctr" defTabSz="821690"/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E: 6.2mm; </a:t>
              </a:r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  <a:sym typeface="Helvetica Neue" panose="02000503000000020004"/>
                </a:rPr>
                <a:t>D: 4.5mm; </a:t>
              </a:r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e: 0.4mm; e1:</a:t>
              </a: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0.5mm </a:t>
              </a:r>
              <a:endPara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Helvetica Neue" panose="02000503000000020004"/>
              </a:endParaRPr>
            </a:p>
          </p:txBody>
        </p:sp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45224" y="2560787"/>
              <a:ext cx="2735088" cy="1391777"/>
            </a:xfrm>
            <a:prstGeom prst="rect">
              <a:avLst/>
            </a:prstGeom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7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417175" y="4726600"/>
              <a:ext cx="2820201" cy="1565814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343028" y="4141379"/>
              <a:ext cx="3897630" cy="60388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algn="ctr" defTabSz="821690"/>
              <a:r>
                <a:rPr lang="en-US" altLang="zh-CN" sz="16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Helvetica Neue" panose="02000503000000020004"/>
                  <a:sym typeface="Helvetica Neue" panose="02000503000000020004"/>
                </a:rPr>
                <a:t>SNC8600A: BGA63</a:t>
              </a:r>
            </a:p>
            <a:p>
              <a:pPr algn="l" defTabSz="821690"/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E: 3.5mm; </a:t>
              </a:r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  <a:sym typeface="Helvetica Neue" panose="02000503000000020004"/>
                </a:rPr>
                <a:t>D: 4.5mm; </a:t>
              </a:r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e: 0.5mm; e1:</a:t>
              </a: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0.5mm </a:t>
              </a:r>
              <a:endPara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Helvetica Neue" panose="02000503000000020004"/>
              </a:endParaRPr>
            </a:p>
          </p:txBody>
        </p:sp>
        <p:grpSp>
          <p:nvGrpSpPr>
            <p:cNvPr id="15" name="组合 14"/>
            <p:cNvGrpSpPr/>
            <p:nvPr/>
          </p:nvGrpSpPr>
          <p:grpSpPr>
            <a:xfrm>
              <a:off x="343026" y="4873930"/>
              <a:ext cx="990352" cy="1259123"/>
              <a:chOff x="7533071" y="4131979"/>
              <a:chExt cx="992941" cy="1334085"/>
            </a:xfrm>
          </p:grpSpPr>
          <p:pic>
            <p:nvPicPr>
              <p:cNvPr id="13" name="图片 12"/>
              <p:cNvPicPr>
                <a:picLocks noChangeAspect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1641" t="27622" r="10560" b="29935"/>
              <a:stretch>
                <a:fillRect/>
              </a:stretch>
            </p:blipFill>
            <p:spPr>
              <a:xfrm>
                <a:off x="7533071" y="4838321"/>
                <a:ext cx="992941" cy="627743"/>
              </a:xfrm>
              <a:prstGeom prst="rect">
                <a:avLst/>
              </a:prstGeom>
            </p:spPr>
          </p:pic>
          <p:pic>
            <p:nvPicPr>
              <p:cNvPr id="14" name="图片 13"/>
              <p:cNvPicPr>
                <a:picLocks noChangeAspect="1"/>
              </p:cNvPicPr>
              <p:nvPr/>
            </p:nvPicPr>
            <p:blipFill rotWithShape="1"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708" t="25996" r="52540" b="26688"/>
              <a:stretch>
                <a:fillRect/>
              </a:stretch>
            </p:blipFill>
            <p:spPr>
              <a:xfrm>
                <a:off x="7609617" y="4131979"/>
                <a:ext cx="869772" cy="666774"/>
              </a:xfrm>
              <a:prstGeom prst="rect">
                <a:avLst/>
              </a:prstGeom>
            </p:spPr>
          </p:pic>
        </p:grpSp>
        <p:sp>
          <p:nvSpPr>
            <p:cNvPr id="25" name="文本框 24"/>
            <p:cNvSpPr txBox="1"/>
            <p:nvPr/>
          </p:nvSpPr>
          <p:spPr>
            <a:xfrm>
              <a:off x="1726499" y="1294356"/>
              <a:ext cx="1140056" cy="3796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865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封装信息</a:t>
              </a:r>
            </a:p>
          </p:txBody>
        </p:sp>
        <p:cxnSp>
          <p:nvCxnSpPr>
            <p:cNvPr id="26" name="原创设计师QQ598969553      _2"/>
            <p:cNvCxnSpPr/>
            <p:nvPr/>
          </p:nvCxnSpPr>
          <p:spPr>
            <a:xfrm>
              <a:off x="419372" y="1771483"/>
              <a:ext cx="3818005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原创设计师QQ598969553      _2"/>
            <p:cNvCxnSpPr/>
            <p:nvPr/>
          </p:nvCxnSpPr>
          <p:spPr>
            <a:xfrm flipV="1">
              <a:off x="1030009" y="4098387"/>
              <a:ext cx="2461338" cy="2313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日期占位符 11"/>
          <p:cNvSpPr>
            <a:spLocks noGrp="1"/>
          </p:cNvSpPr>
          <p:nvPr>
            <p:ph type="dt" sz="half" idx="10"/>
          </p:nvPr>
        </p:nvSpPr>
        <p:spPr>
          <a:xfrm>
            <a:off x="715010" y="6356351"/>
            <a:ext cx="2743200" cy="366183"/>
          </a:xfrm>
        </p:spPr>
        <p:txBody>
          <a:bodyPr/>
          <a:lstStyle/>
          <a:p>
            <a:pPr>
              <a:defRPr/>
            </a:pPr>
            <a:r>
              <a:rPr lang="en-US" altLang="zh-CN" sz="1600" dirty="0">
                <a:latin typeface="微软" charset="0"/>
                <a:cs typeface="微软" charset="0"/>
              </a:rPr>
              <a:t>company confidential</a:t>
            </a: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A31C53A6-E36A-EC5C-E1EF-04942FE07ED3}"/>
              </a:ext>
            </a:extLst>
          </p:cNvPr>
          <p:cNvGraphicFramePr>
            <a:graphicFrameLocks noGrp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335086926"/>
              </p:ext>
            </p:extLst>
          </p:nvPr>
        </p:nvGraphicFramePr>
        <p:xfrm>
          <a:off x="4963197" y="1429529"/>
          <a:ext cx="6798284" cy="4926821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499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351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63245">
                  <a:extLst>
                    <a:ext uri="{9D8B030D-6E8A-4147-A177-3AD203B41FA5}">
                      <a16:colId xmlns:a16="http://schemas.microsoft.com/office/drawing/2014/main" val="953977982"/>
                    </a:ext>
                  </a:extLst>
                </a:gridCol>
              </a:tblGrid>
              <a:tr h="323813"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1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关键系统功能</a:t>
                      </a:r>
                      <a:endParaRPr lang="en-US" altLang="zh-CN" sz="1600" b="1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88071" marR="88071" marT="44035" marB="4403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altLang="zh-CN" sz="1800" b="1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88071" marR="88071" marT="44035" marB="4403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6879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200" b="1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芯片定位</a:t>
                      </a:r>
                      <a:endParaRPr lang="zh-CN" altLang="en-US" sz="1200" b="1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  <a:sym typeface="Arial" panose="020B0604020202020204"/>
                      </a:endParaRPr>
                    </a:p>
                  </a:txBody>
                  <a:tcPr marL="2295" marR="2295" marT="229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b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Audio CODEC SOC including USB</a:t>
                      </a:r>
                      <a:endParaRPr lang="en-US" sz="9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  <a:sym typeface="Arial" panose="020B0604020202020204"/>
                      </a:endParaRPr>
                    </a:p>
                  </a:txBody>
                  <a:tcPr marL="88071" marR="88071" marT="44035" marB="44035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sz="9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  <a:sym typeface="Arial" panose="020B0604020202020204"/>
                      </a:endParaRPr>
                    </a:p>
                  </a:txBody>
                  <a:tcPr marL="88071" marR="88071" marT="44035" marB="4403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6879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200" b="1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工艺制程</a:t>
                      </a:r>
                      <a:endParaRPr lang="zh-CN" altLang="en-US" sz="1200" b="1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2295" marR="2295" marT="229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TSMC 40nm </a:t>
                      </a:r>
                      <a:r>
                        <a:rPr lang="en-US" altLang="zh-CN" sz="900" b="0" u="none" strike="noStrike" dirty="0" err="1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uLP</a:t>
                      </a:r>
                      <a:endParaRPr lang="en-US" altLang="zh-CN" sz="9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88071" marR="88071" marT="44035" marB="44035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altLang="zh-CN" sz="9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88071" marR="88071" marT="44035" marB="4403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6879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200" b="1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内核</a:t>
                      </a:r>
                      <a:endParaRPr lang="zh-CN" alt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2295" marR="2295" marT="229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Cadence HiFi3 up to 200MHz</a:t>
                      </a:r>
                      <a:endParaRPr lang="en-US" altLang="zh-CN" sz="9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88071" marR="88071" marT="44035" marB="44035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altLang="zh-CN" sz="9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88071" marR="88071" marT="44035" marB="4403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6879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200" b="1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RAM</a:t>
                      </a:r>
                      <a:endParaRPr lang="en-US" altLang="zh-CN" sz="1200" b="1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2295" marR="2295" marT="229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512KB( </a:t>
                      </a:r>
                      <a:r>
                        <a:rPr lang="en-US" altLang="zh-CN" sz="900" b="0" u="none" strike="noStrike" dirty="0" err="1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iRAM</a:t>
                      </a:r>
                      <a:r>
                        <a:rPr lang="en-US" altLang="zh-CN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256KB, </a:t>
                      </a:r>
                      <a:r>
                        <a:rPr lang="en-US" altLang="zh-CN" sz="900" b="0" u="none" strike="noStrike" dirty="0" err="1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dRAM</a:t>
                      </a:r>
                      <a:r>
                        <a:rPr lang="en-US" altLang="zh-CN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256KB )</a:t>
                      </a:r>
                      <a:endParaRPr lang="en-US" altLang="zh-CN" sz="9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88071" marR="88071" marT="44035" marB="44035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altLang="zh-CN" sz="9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88071" marR="88071" marT="44035" marB="4403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6879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200" b="1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Flash</a:t>
                      </a:r>
                      <a:endParaRPr lang="en-US" altLang="zh-CN" sz="1200" b="1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2295" marR="2295" marT="229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1MB</a:t>
                      </a:r>
                      <a:endParaRPr lang="en-US" altLang="zh-CN" sz="9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88071" marR="88071" marT="44035" marB="44035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altLang="zh-CN" sz="9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88071" marR="88071" marT="44035" marB="44035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3549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200" b="1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麦克风</a:t>
                      </a:r>
                      <a:endParaRPr lang="zh-CN" alt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2295" marR="2295" marT="229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模拟麦克风：</a:t>
                      </a:r>
                      <a:r>
                        <a:rPr lang="en-US" altLang="zh-CN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r>
                        <a:rPr lang="zh-CN" altLang="en-US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个 </a:t>
                      </a:r>
                      <a:r>
                        <a:rPr lang="en-US" altLang="zh-CN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(SNC8600/8600A)</a:t>
                      </a:r>
                    </a:p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数字麦克风：</a:t>
                      </a:r>
                      <a:r>
                        <a:rPr lang="en-US" altLang="zh-CN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</a:t>
                      </a:r>
                      <a:r>
                        <a:rPr lang="zh-CN" altLang="en-US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个（</a:t>
                      </a:r>
                      <a:r>
                        <a:rPr lang="en-US" altLang="zh-CN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SNC8600</a:t>
                      </a:r>
                      <a:r>
                        <a:rPr lang="zh-CN" altLang="en-US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）；</a:t>
                      </a:r>
                      <a:r>
                        <a:rPr lang="en-US" altLang="zh-CN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</a:t>
                      </a:r>
                      <a:r>
                        <a:rPr lang="zh-CN" altLang="en-US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个（</a:t>
                      </a:r>
                      <a:r>
                        <a:rPr lang="en-US" altLang="zh-CN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SNC8600A</a:t>
                      </a:r>
                      <a:r>
                        <a:rPr lang="zh-CN" altLang="en-US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）</a:t>
                      </a:r>
                      <a:endParaRPr lang="en-US" altLang="zh-CN" sz="9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88071" marR="88071" marT="44035" marB="44035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altLang="zh-CN" sz="9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88071" marR="88071" marT="44035" marB="44035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0746">
                <a:tc rowSpan="5">
                  <a:txBody>
                    <a:bodyPr/>
                    <a:lstStyle/>
                    <a:p>
                      <a:pPr algn="ctr"/>
                      <a:r>
                        <a:rPr lang="zh-CN" altLang="en-US" sz="12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接口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b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I2C</a:t>
                      </a:r>
                      <a:endParaRPr lang="zh-CN" altLang="en-US" sz="9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  <a:sym typeface="Arial" panose="020B0604020202020204"/>
                      </a:endParaRPr>
                    </a:p>
                  </a:txBody>
                  <a:tcPr marL="2295" marR="2295" marT="229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1825625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SNC8600</a:t>
                      </a:r>
                      <a:r>
                        <a:rPr lang="zh-CN" altLang="en-US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：</a:t>
                      </a:r>
                      <a:r>
                        <a:rPr lang="en-US" altLang="zh-CN" sz="900" b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2</a:t>
                      </a:r>
                      <a:r>
                        <a:rPr lang="zh-CN" altLang="en-US" sz="900" b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个；</a:t>
                      </a:r>
                      <a:r>
                        <a:rPr lang="en-US" altLang="zh-CN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SNC8600A</a:t>
                      </a:r>
                      <a:r>
                        <a:rPr lang="zh-CN" altLang="en-US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：</a:t>
                      </a:r>
                      <a:r>
                        <a:rPr lang="en-US" altLang="zh-CN" sz="900" b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1</a:t>
                      </a:r>
                      <a:r>
                        <a:rPr lang="zh-CN" altLang="en-US" sz="900" b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个</a:t>
                      </a:r>
                      <a:endParaRPr lang="zh-CN" altLang="en-US" sz="9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  <a:sym typeface="Arial" panose="020B0604020202020204"/>
                      </a:endParaRPr>
                    </a:p>
                  </a:txBody>
                  <a:tcPr marL="2295" marR="2295" marT="2295" marB="0" anchor="ctr"/>
                </a:tc>
                <a:extLst>
                  <a:ext uri="{0D108BD9-81ED-4DB2-BD59-A6C34878D82A}">
                    <a16:rowId xmlns:a16="http://schemas.microsoft.com/office/drawing/2014/main" val="1121094055"/>
                  </a:ext>
                </a:extLst>
              </a:tr>
              <a:tr h="170746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4763" marR="4763" marT="4763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b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I2S</a:t>
                      </a:r>
                      <a:endParaRPr lang="en-US" altLang="zh-CN" sz="9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  <a:sym typeface="Arial" panose="020B0604020202020204"/>
                      </a:endParaRPr>
                    </a:p>
                  </a:txBody>
                  <a:tcPr marL="2295" marR="2295" marT="229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1825625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SNC8600</a:t>
                      </a:r>
                      <a:r>
                        <a:rPr lang="zh-CN" altLang="en-US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：</a:t>
                      </a:r>
                      <a:r>
                        <a:rPr lang="en-US" altLang="zh-CN" sz="900" b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3</a:t>
                      </a:r>
                      <a:r>
                        <a:rPr lang="zh-CN" altLang="en-US" sz="900" b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个；</a:t>
                      </a:r>
                      <a:r>
                        <a:rPr lang="en-US" altLang="zh-CN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SNC8600A</a:t>
                      </a:r>
                      <a:r>
                        <a:rPr lang="zh-CN" altLang="en-US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：</a:t>
                      </a:r>
                      <a:r>
                        <a:rPr lang="en-US" altLang="zh-CN" sz="900" b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2</a:t>
                      </a:r>
                      <a:r>
                        <a:rPr lang="zh-CN" altLang="en-US" sz="900" b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个</a:t>
                      </a:r>
                      <a:endParaRPr lang="zh-CN" altLang="en-US" sz="9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  <a:sym typeface="Arial" panose="020B0604020202020204"/>
                      </a:endParaRPr>
                    </a:p>
                  </a:txBody>
                  <a:tcPr marL="2295" marR="2295" marT="2295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5788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4763" marR="4763" marT="4763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b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USB2.0 HS/FS</a:t>
                      </a:r>
                      <a:endParaRPr lang="en-US" altLang="zh-CN" sz="9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  <a:sym typeface="Arial" panose="020B0604020202020204"/>
                      </a:endParaRPr>
                    </a:p>
                  </a:txBody>
                  <a:tcPr marL="2295" marR="2295" marT="229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b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1</a:t>
                      </a:r>
                      <a:r>
                        <a:rPr lang="zh-CN" altLang="en-US" sz="900" b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个</a:t>
                      </a:r>
                      <a:endParaRPr lang="en-US" altLang="zh-CN" sz="9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  <a:sym typeface="Arial" panose="020B0604020202020204"/>
                      </a:endParaRPr>
                    </a:p>
                  </a:txBody>
                  <a:tcPr marL="2295" marR="2295" marT="2295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5788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4763" marR="4763" marT="4763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b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UART</a:t>
                      </a:r>
                      <a:endParaRPr lang="en-US" altLang="zh-CN" sz="9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  <a:sym typeface="Arial" panose="020B0604020202020204"/>
                      </a:endParaRPr>
                    </a:p>
                  </a:txBody>
                  <a:tcPr marL="2295" marR="2295" marT="229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b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1</a:t>
                      </a:r>
                      <a:r>
                        <a:rPr lang="zh-CN" altLang="en-US" sz="900" b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个</a:t>
                      </a:r>
                      <a:endParaRPr lang="en-US" altLang="zh-CN" sz="9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  <a:sym typeface="Arial" panose="020B0604020202020204"/>
                      </a:endParaRPr>
                    </a:p>
                  </a:txBody>
                  <a:tcPr marL="2295" marR="2295" marT="2295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5788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4763" marR="4763" marT="4763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b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ADC</a:t>
                      </a:r>
                      <a:endParaRPr lang="zh-CN" altLang="en-US" sz="9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  <a:sym typeface="Arial" panose="020B0604020202020204"/>
                      </a:endParaRPr>
                    </a:p>
                  </a:txBody>
                  <a:tcPr marL="2295" marR="2295" marT="229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1825625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SNC8600</a:t>
                      </a:r>
                      <a:r>
                        <a:rPr lang="zh-CN" altLang="en-US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：</a:t>
                      </a:r>
                      <a:r>
                        <a:rPr lang="en-US" altLang="zh-CN" sz="900" b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2</a:t>
                      </a:r>
                      <a:r>
                        <a:rPr lang="zh-CN" altLang="en-US" sz="900" b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个；</a:t>
                      </a:r>
                      <a:r>
                        <a:rPr lang="en-US" altLang="zh-CN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SNC8600A</a:t>
                      </a:r>
                      <a:r>
                        <a:rPr lang="zh-CN" altLang="en-US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：</a:t>
                      </a:r>
                      <a:r>
                        <a:rPr lang="en-US" altLang="zh-CN" sz="900" b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1</a:t>
                      </a:r>
                      <a:r>
                        <a:rPr lang="zh-CN" altLang="en-US" sz="900" b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个</a:t>
                      </a:r>
                      <a:endParaRPr lang="zh-CN" altLang="en-US" sz="9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  <a:sym typeface="Arial" panose="020B0604020202020204"/>
                      </a:endParaRPr>
                    </a:p>
                  </a:txBody>
                  <a:tcPr marL="2295" marR="2295" marT="2295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26879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200" b="1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XTAL</a:t>
                      </a:r>
                      <a:endParaRPr lang="en-US" altLang="zh-CN" sz="1200" b="1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2295" marR="2295" marT="229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24MHz  12pF  10ppm ESR</a:t>
                      </a:r>
                      <a:r>
                        <a:rPr lang="zh-CN" altLang="en-US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＜</a:t>
                      </a:r>
                      <a:r>
                        <a:rPr lang="en-US" altLang="zh-CN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100Ω</a:t>
                      </a:r>
                      <a:endParaRPr lang="en-US" altLang="zh-CN" sz="9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88071" marR="88071" marT="44035" marB="44035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altLang="zh-CN" sz="9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88071" marR="88071" marT="44035" marB="44035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26879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200" b="1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采样率</a:t>
                      </a:r>
                      <a:endParaRPr lang="zh-CN" alt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2295" marR="2295" marT="229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最高</a:t>
                      </a:r>
                      <a:r>
                        <a:rPr lang="en-US" altLang="zh-CN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24bit/192K</a:t>
                      </a:r>
                      <a:endParaRPr lang="en-US" altLang="zh-CN" sz="9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88071" marR="88071" marT="44035" marB="44035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altLang="zh-CN" sz="9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88071" marR="88071" marT="44035" marB="44035" anchor="ctr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40437">
                <a:tc rowSpan="3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200" b="1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ADC input Path</a:t>
                      </a:r>
                      <a:endParaRPr lang="zh-CN" altLang="en-US" sz="1200" b="1" u="none" strike="noStrike" cap="none" spc="0" baseline="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Arial" panose="020B0604020202020204"/>
                      </a:endParaRPr>
                    </a:p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200" b="1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(24bit,48KHz)</a:t>
                      </a:r>
                      <a:endParaRPr lang="zh-CN" alt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2295" marR="2295" marT="229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SNR</a:t>
                      </a:r>
                      <a:endParaRPr lang="en-US" altLang="zh-CN" sz="9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" charset="0"/>
                      </a:endParaRPr>
                    </a:p>
                  </a:txBody>
                  <a:tcPr marL="2383" marR="2383" marT="2383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106dB</a:t>
                      </a:r>
                      <a:endParaRPr lang="en-US" altLang="zh-CN" sz="9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" charset="0"/>
                      </a:endParaRPr>
                    </a:p>
                  </a:txBody>
                  <a:tcPr marL="2383" marR="2383" marT="2383" marB="0" anchor="ctr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26879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2295" marR="2295" marT="229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Dynamic range</a:t>
                      </a:r>
                      <a:endParaRPr lang="en-US" altLang="zh-CN" sz="9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" charset="0"/>
                      </a:endParaRPr>
                    </a:p>
                  </a:txBody>
                  <a:tcPr marL="2383" marR="2383" marT="2383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106dB</a:t>
                      </a:r>
                      <a:endParaRPr lang="en-US" altLang="zh-CN" sz="9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" charset="0"/>
                      </a:endParaRPr>
                    </a:p>
                  </a:txBody>
                  <a:tcPr marL="2383" marR="2383" marT="2383" marB="0" anchor="ctr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27202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2295" marR="2295" marT="229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THD+N</a:t>
                      </a:r>
                      <a:endParaRPr lang="en-US" altLang="zh-CN" sz="9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" charset="0"/>
                      </a:endParaRPr>
                    </a:p>
                  </a:txBody>
                  <a:tcPr marL="2383" marR="2383" marT="2383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-88dB</a:t>
                      </a:r>
                      <a:endParaRPr lang="en-US" altLang="zh-CN" sz="9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" charset="0"/>
                      </a:endParaRPr>
                    </a:p>
                  </a:txBody>
                  <a:tcPr marL="2383" marR="2383" marT="2383" marB="0" anchor="ctr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27202">
                <a:tc rowSpan="5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200" b="1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DAC output Path</a:t>
                      </a:r>
                      <a:endParaRPr lang="zh-CN" altLang="en-US" sz="1200" b="1" u="none" strike="noStrike" cap="none" spc="0" baseline="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Arial" panose="020B0604020202020204"/>
                      </a:endParaRPr>
                    </a:p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200" b="1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(32Ω 24bit,48KHz GOM/GOD=0dB</a:t>
                      </a:r>
                      <a:r>
                        <a:rPr lang="en-US" altLang="zh-CN" sz="1200" b="1" dirty="0">
                          <a:ln>
                            <a:noFill/>
                          </a:ln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)</a:t>
                      </a:r>
                      <a:endParaRPr lang="zh-CN" alt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2295" marR="2295" marT="229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Output Power</a:t>
                      </a:r>
                      <a:endParaRPr lang="en-US" altLang="zh-CN" sz="9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2383" marR="2383" marT="2383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30mW</a:t>
                      </a:r>
                      <a:endParaRPr lang="en-US" altLang="zh-CN" sz="9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2383" marR="2383" marT="2383" marB="0" anchor="ctr"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26879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SNR</a:t>
                      </a:r>
                      <a:endParaRPr lang="en-US" altLang="zh-CN" sz="9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2383" marR="2383" marT="2383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101dB</a:t>
                      </a:r>
                      <a:endParaRPr lang="en-US" altLang="zh-CN" sz="9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2383" marR="2383" marT="2383" marB="0" anchor="ctr"/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26879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Dynamic range</a:t>
                      </a:r>
                      <a:endParaRPr lang="en-US" altLang="zh-CN" sz="9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2383" marR="2383" marT="2383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110dB</a:t>
                      </a:r>
                      <a:endParaRPr lang="en-US" altLang="zh-CN" sz="9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2383" marR="2383" marT="2383" marB="0" anchor="ctr"/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26879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THD+N</a:t>
                      </a:r>
                      <a:endParaRPr lang="en-US" altLang="zh-CN" sz="9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2383" marR="2383" marT="2383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-81dB</a:t>
                      </a:r>
                      <a:endParaRPr lang="en-US" altLang="zh-CN" sz="9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2383" marR="2383" marT="2383" marB="0" anchor="ctr"/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226879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Noise level</a:t>
                      </a:r>
                      <a:endParaRPr lang="en-US" altLang="zh-CN" sz="9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2383" marR="2383" marT="2383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＜</a:t>
                      </a:r>
                      <a:r>
                        <a:rPr lang="en-US" altLang="zh-CN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5uVrms</a:t>
                      </a:r>
                      <a:endParaRPr lang="en-US" altLang="zh-CN" sz="9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charset="0"/>
                      </a:endParaRPr>
                    </a:p>
                  </a:txBody>
                  <a:tcPr marL="2383" marR="2383" marT="2383" marB="0" anchor="ctr"/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</a:tbl>
          </a:graphicData>
        </a:graphic>
      </p:graphicFrame>
    </p:spTree>
  </p:cSld>
  <p:clrMapOvr>
    <a:masterClrMapping/>
  </p:clrMapOvr>
  <p:transition advClick="0" advTm="5000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b6d67064-06e1-407d-9932-5b89df848997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PECIAL_SOURCE" val="bdnull"/>
</p:tagLst>
</file>

<file path=ppt/theme/theme1.xml><?xml version="1.0" encoding="utf-8"?>
<a:theme xmlns:a="http://schemas.openxmlformats.org/drawingml/2006/main" name="Office 主题​​">
  <a:themeElements>
    <a:clrScheme name="橙红色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1678</Words>
  <Application>Microsoft Office PowerPoint</Application>
  <PresentationFormat>宽屏</PresentationFormat>
  <Paragraphs>332</Paragraphs>
  <Slides>12</Slides>
  <Notes>10</Notes>
  <HiddenSlides>0</HiddenSlides>
  <MMClips>2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23" baseType="lpstr">
      <vt:lpstr>Times New Roman Regular</vt:lpstr>
      <vt:lpstr>等线</vt:lpstr>
      <vt:lpstr>等线 Light</vt:lpstr>
      <vt:lpstr>微软</vt:lpstr>
      <vt:lpstr>微软雅黑</vt:lpstr>
      <vt:lpstr>Abadi</vt:lpstr>
      <vt:lpstr>Arial</vt:lpstr>
      <vt:lpstr>Calibri</vt:lpstr>
      <vt:lpstr>Impact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Bai Rong</dc:creator>
  <cp:lastModifiedBy>Bai Rong</cp:lastModifiedBy>
  <cp:revision>445</cp:revision>
  <dcterms:created xsi:type="dcterms:W3CDTF">2023-02-27T10:07:27Z</dcterms:created>
  <dcterms:modified xsi:type="dcterms:W3CDTF">2023-02-27T10:38:46Z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AD19E91863B3D57BE07CFC6334D7EEB0_43</vt:lpwstr>
  </property>
  <property fmtid="{D5CDD505-2E9C-101B-9397-08002B2CF9AE}" pid="3" name="KSOProductBuildVer">
    <vt:lpwstr>2052-5.2.1.7798</vt:lpwstr>
  </property>
</Properties>
</file>